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61"/>
  </p:notesMasterIdLst>
  <p:sldIdLst>
    <p:sldId id="256" r:id="rId2"/>
    <p:sldId id="262" r:id="rId3"/>
    <p:sldId id="281" r:id="rId4"/>
    <p:sldId id="293" r:id="rId5"/>
    <p:sldId id="280" r:id="rId6"/>
    <p:sldId id="306" r:id="rId7"/>
    <p:sldId id="263" r:id="rId8"/>
    <p:sldId id="324" r:id="rId9"/>
    <p:sldId id="282" r:id="rId10"/>
    <p:sldId id="318" r:id="rId11"/>
    <p:sldId id="305" r:id="rId12"/>
    <p:sldId id="307" r:id="rId13"/>
    <p:sldId id="268" r:id="rId14"/>
    <p:sldId id="265" r:id="rId15"/>
    <p:sldId id="308" r:id="rId16"/>
    <p:sldId id="309" r:id="rId17"/>
    <p:sldId id="270" r:id="rId18"/>
    <p:sldId id="310" r:id="rId19"/>
    <p:sldId id="286" r:id="rId20"/>
    <p:sldId id="267" r:id="rId21"/>
    <p:sldId id="272" r:id="rId22"/>
    <p:sldId id="257" r:id="rId23"/>
    <p:sldId id="312" r:id="rId24"/>
    <p:sldId id="313" r:id="rId25"/>
    <p:sldId id="296" r:id="rId26"/>
    <p:sldId id="311" r:id="rId27"/>
    <p:sldId id="264" r:id="rId28"/>
    <p:sldId id="297" r:id="rId29"/>
    <p:sldId id="274" r:id="rId30"/>
    <p:sldId id="276" r:id="rId31"/>
    <p:sldId id="277" r:id="rId32"/>
    <p:sldId id="303" r:id="rId33"/>
    <p:sldId id="320" r:id="rId34"/>
    <p:sldId id="300" r:id="rId35"/>
    <p:sldId id="322" r:id="rId36"/>
    <p:sldId id="314" r:id="rId37"/>
    <p:sldId id="284" r:id="rId38"/>
    <p:sldId id="315" r:id="rId39"/>
    <p:sldId id="316" r:id="rId40"/>
    <p:sldId id="291" r:id="rId41"/>
    <p:sldId id="302" r:id="rId42"/>
    <p:sldId id="292" r:id="rId43"/>
    <p:sldId id="289" r:id="rId44"/>
    <p:sldId id="261" r:id="rId45"/>
    <p:sldId id="290" r:id="rId46"/>
    <p:sldId id="271" r:id="rId47"/>
    <p:sldId id="269" r:id="rId48"/>
    <p:sldId id="288" r:id="rId49"/>
    <p:sldId id="279" r:id="rId50"/>
    <p:sldId id="275" r:id="rId51"/>
    <p:sldId id="317" r:id="rId52"/>
    <p:sldId id="260" r:id="rId53"/>
    <p:sldId id="273" r:id="rId54"/>
    <p:sldId id="294" r:id="rId55"/>
    <p:sldId id="295" r:id="rId56"/>
    <p:sldId id="301" r:id="rId57"/>
    <p:sldId id="304" r:id="rId58"/>
    <p:sldId id="325" r:id="rId59"/>
    <p:sldId id="323"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9F158DB2-536A-4DA7-A7F0-2BEAC35BC2ED}">
          <p14:sldIdLst>
            <p14:sldId id="256"/>
            <p14:sldId id="262"/>
            <p14:sldId id="281"/>
            <p14:sldId id="293"/>
            <p14:sldId id="280"/>
            <p14:sldId id="306"/>
            <p14:sldId id="263"/>
            <p14:sldId id="324"/>
            <p14:sldId id="282"/>
            <p14:sldId id="318"/>
            <p14:sldId id="305"/>
            <p14:sldId id="307"/>
            <p14:sldId id="268"/>
            <p14:sldId id="265"/>
            <p14:sldId id="308"/>
            <p14:sldId id="309"/>
            <p14:sldId id="270"/>
            <p14:sldId id="310"/>
            <p14:sldId id="286"/>
            <p14:sldId id="267"/>
            <p14:sldId id="272"/>
            <p14:sldId id="257"/>
            <p14:sldId id="312"/>
            <p14:sldId id="313"/>
            <p14:sldId id="296"/>
            <p14:sldId id="311"/>
            <p14:sldId id="264"/>
            <p14:sldId id="297"/>
            <p14:sldId id="274"/>
            <p14:sldId id="276"/>
            <p14:sldId id="277"/>
            <p14:sldId id="303"/>
            <p14:sldId id="320"/>
            <p14:sldId id="300"/>
            <p14:sldId id="322"/>
            <p14:sldId id="314"/>
            <p14:sldId id="284"/>
            <p14:sldId id="315"/>
            <p14:sldId id="316"/>
            <p14:sldId id="291"/>
            <p14:sldId id="302"/>
            <p14:sldId id="292"/>
            <p14:sldId id="289"/>
            <p14:sldId id="261"/>
            <p14:sldId id="290"/>
            <p14:sldId id="271"/>
            <p14:sldId id="269"/>
            <p14:sldId id="288"/>
            <p14:sldId id="279"/>
            <p14:sldId id="275"/>
            <p14:sldId id="317"/>
            <p14:sldId id="260"/>
            <p14:sldId id="273"/>
            <p14:sldId id="294"/>
            <p14:sldId id="295"/>
            <p14:sldId id="301"/>
            <p14:sldId id="304"/>
            <p14:sldId id="325"/>
            <p14:sldId id="32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3" autoAdjust="0"/>
    <p:restoredTop sz="74410" autoAdjust="0"/>
  </p:normalViewPr>
  <p:slideViewPr>
    <p:cSldViewPr snapToGrid="0">
      <p:cViewPr varScale="1">
        <p:scale>
          <a:sx n="66" d="100"/>
          <a:sy n="66" d="100"/>
        </p:scale>
        <p:origin x="786" y="33"/>
      </p:cViewPr>
      <p:guideLst/>
    </p:cSldViewPr>
  </p:slideViewPr>
  <p:outlineViewPr>
    <p:cViewPr>
      <p:scale>
        <a:sx n="33" d="100"/>
        <a:sy n="33" d="100"/>
      </p:scale>
      <p:origin x="0" y="-1482"/>
    </p:cViewPr>
  </p:outlineViewPr>
  <p:notesTextViewPr>
    <p:cViewPr>
      <p:scale>
        <a:sx n="1" d="1"/>
        <a:sy n="1" d="1"/>
      </p:scale>
      <p:origin x="0" y="0"/>
    </p:cViewPr>
  </p:notesTextViewPr>
  <p:sorterViewPr>
    <p:cViewPr varScale="1">
      <p:scale>
        <a:sx n="100" d="100"/>
        <a:sy n="100" d="100"/>
      </p:scale>
      <p:origin x="0" y="-426"/>
    </p:cViewPr>
  </p:sorterViewPr>
  <p:notesViewPr>
    <p:cSldViewPr snapToGrid="0">
      <p:cViewPr varScale="1">
        <p:scale>
          <a:sx n="127" d="100"/>
          <a:sy n="127" d="100"/>
        </p:scale>
        <p:origin x="3768" y="15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jpe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172F8-49BC-44A3-97BB-0ECFE286D03D}" type="datetimeFigureOut">
              <a:rPr lang="en-US" smtClean="0"/>
              <a:t>1/29/2021</a:t>
            </a:fld>
            <a:endParaRPr 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9A812-FD9C-4A5A-80EB-D6971256A4B8}" type="slidenum">
              <a:rPr lang="en-US" smtClean="0"/>
              <a:t>‹#›</a:t>
            </a:fld>
            <a:endParaRPr lang="en-US"/>
          </a:p>
        </p:txBody>
      </p:sp>
    </p:spTree>
    <p:extLst>
      <p:ext uri="{BB962C8B-B14F-4D97-AF65-F5344CB8AC3E}">
        <p14:creationId xmlns:p14="http://schemas.microsoft.com/office/powerpoint/2010/main" val="1284240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textiles-lab.github.io/publications/"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www.pbr-book.org/3ed-2018/Volume_Scattering/Phase_Functions.html"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a:t>
            </a:fld>
            <a:endParaRPr lang="en-US"/>
          </a:p>
        </p:txBody>
      </p:sp>
    </p:spTree>
    <p:extLst>
      <p:ext uri="{BB962C8B-B14F-4D97-AF65-F5344CB8AC3E}">
        <p14:creationId xmlns:p14="http://schemas.microsoft.com/office/powerpoint/2010/main" val="2082861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まず、パス・トレーシングのベースとなっているレイ・トレーシングについて簡単に説明します。</a:t>
            </a:r>
            <a:endParaRPr lang="en-US" altLang="ja-JP" dirty="0"/>
          </a:p>
          <a:p>
            <a:r>
              <a:rPr lang="ja-JP" altLang="en-US" dirty="0"/>
              <a:t>日本語では光線追跡法といわれますけれども、非常に単純な手法で、視点からあるピクセルを通過する光線を投げ、一番手前にあるものの情報をそのピクセルに記録する、といったものです。</a:t>
            </a:r>
            <a:br>
              <a:rPr lang="en-US" altLang="ja-JP" dirty="0"/>
            </a:br>
            <a:r>
              <a:rPr lang="ja-JP" altLang="en-US" dirty="0"/>
              <a:t>記録する情報は一般的には光線が当たった点の明るさになります。</a:t>
            </a:r>
            <a:endParaRPr lang="en-US" altLang="ja-JP" dirty="0"/>
          </a:p>
          <a:p>
            <a:r>
              <a:rPr lang="ja-JP" altLang="en-US" dirty="0"/>
              <a:t>もちろん、そのオブジェクトの番号であったり、当たった点の面の向きであったり、目的によって、記録するものは異なります。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11</a:t>
            </a:fld>
            <a:endParaRPr lang="en-US"/>
          </a:p>
        </p:txBody>
      </p:sp>
    </p:spTree>
    <p:extLst>
      <p:ext uri="{BB962C8B-B14F-4D97-AF65-F5344CB8AC3E}">
        <p14:creationId xmlns:p14="http://schemas.microsoft.com/office/powerpoint/2010/main" val="3614721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latin typeface="Dubai Light" panose="020B0303030403030204" pitchFamily="34" charset="-78"/>
                <a:cs typeface="Dubai Light" panose="020B0303030403030204" pitchFamily="34" charset="-78"/>
              </a:rPr>
              <a:t>レイトレーシングの核になるのが、交差判定という処理で、これ自体ひとつの大きな研究テーマになっています。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具体的に交差判定が何をするかですが、視点から出てスクリーンを通過する直線と三角形や、球といった物体との交点を求めます。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例えば、球の場合は球を</a:t>
            </a:r>
            <a:r>
              <a:rPr lang="en-US" altLang="ja-JP" dirty="0">
                <a:latin typeface="Dubai Light" panose="020B0303030403030204" pitchFamily="34" charset="-78"/>
                <a:cs typeface="Dubai Light" panose="020B0303030403030204" pitchFamily="34" charset="-78"/>
              </a:rPr>
              <a:t>x^2+y^2+z^2=R^2</a:t>
            </a:r>
            <a:r>
              <a:rPr lang="ja-JP" altLang="en-US" dirty="0">
                <a:latin typeface="Dubai Light" panose="020B0303030403030204" pitchFamily="34" charset="-78"/>
                <a:cs typeface="Dubai Light" panose="020B0303030403030204" pitchFamily="34" charset="-78"/>
              </a:rPr>
              <a:t>といった方程式で表し、これに直線を表す式を代入して交点の座標を求めます。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ぱっと思いつくものに対しての計算方法自体は、過去の研究でやりつくされていて、こちらのサイトから実装例を知ることが出来ます。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交差判定の難しさというのは、計算のコストや数値エラーをいかに減らすかという点にあります。</a:t>
            </a: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12</a:t>
            </a:fld>
            <a:endParaRPr lang="en-US"/>
          </a:p>
        </p:txBody>
      </p:sp>
    </p:spTree>
    <p:extLst>
      <p:ext uri="{BB962C8B-B14F-4D97-AF65-F5344CB8AC3E}">
        <p14:creationId xmlns:p14="http://schemas.microsoft.com/office/powerpoint/2010/main" val="2228207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あとで形状についてはまた説明しますが、服を面としてとらえる場合は、その面を小さい三角形の集合としてあらわすので、交差判定は基本的に直線と平面との交点を求めるだけであり、比較的容易に行えます。</a:t>
            </a:r>
            <a:endParaRPr lang="en-US" altLang="ja-JP" dirty="0"/>
          </a:p>
          <a:p>
            <a:r>
              <a:rPr lang="ja-JP" altLang="en-US" dirty="0"/>
              <a:t>しかし、糸や繊維レベルで布をとらえる場合、交差判定は難しくなります。これについては、まだ活発な研究がなされています。</a:t>
            </a:r>
            <a:endParaRPr lang="en-US" altLang="ja-JP" dirty="0"/>
          </a:p>
          <a:p>
            <a:r>
              <a:rPr lang="ja-JP" altLang="en-US" dirty="0"/>
              <a:t>繊維は太さの変わるチューブとしても表すことが出来ます。</a:t>
            </a:r>
            <a:endParaRPr lang="en-US" altLang="ja-JP" dirty="0"/>
          </a:p>
          <a:p>
            <a:r>
              <a:rPr lang="ja-JP" altLang="en-US" dirty="0"/>
              <a:t>単純な交差判定の求め方は、その太さの変わるチューブというのを、複数の球と円錐をつなげたもので表すというやり方で、刻みを細かくすれば十分うまく近似できます。</a:t>
            </a:r>
            <a:endParaRPr lang="en-US" altLang="ja-JP" dirty="0"/>
          </a:p>
          <a:p>
            <a:r>
              <a:rPr lang="ja-JP" altLang="en-US" dirty="0"/>
              <a:t>近似のない方法としては直線とチューブとの交点を直接求めるというもので、最近では</a:t>
            </a:r>
            <a:r>
              <a:rPr lang="en-US" altLang="ja-JP" dirty="0">
                <a:latin typeface="Dubai Light" panose="020B0303030403030204" pitchFamily="34" charset="-78"/>
                <a:cs typeface="Dubai Light" panose="020B0303030403030204" pitchFamily="34" charset="-78"/>
              </a:rPr>
              <a:t>Phantom Ray-Hair Intersector</a:t>
            </a:r>
            <a:r>
              <a:rPr lang="ja-JP" altLang="en-US" dirty="0">
                <a:latin typeface="Dubai Light" panose="020B0303030403030204" pitchFamily="34" charset="-78"/>
                <a:cs typeface="Dubai Light" panose="020B0303030403030204" pitchFamily="34" charset="-78"/>
              </a:rPr>
              <a:t>という手法が提案されています。</a:t>
            </a:r>
            <a:br>
              <a:rPr lang="en-US" altLang="ja-JP" dirty="0">
                <a:latin typeface="Dubai Light" panose="020B0303030403030204" pitchFamily="34" charset="-78"/>
                <a:cs typeface="Dubai Light" panose="020B0303030403030204" pitchFamily="34" charset="-78"/>
              </a:rPr>
            </a:br>
            <a:r>
              <a:rPr lang="ja-JP" altLang="en-US" dirty="0">
                <a:latin typeface="Dubai Light" panose="020B0303030403030204" pitchFamily="34" charset="-78"/>
                <a:cs typeface="Dubai Light" panose="020B0303030403030204" pitchFamily="34" charset="-78"/>
              </a:rPr>
              <a:t>興味のある方は論文を読んでみて下さい。</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13</a:t>
            </a:fld>
            <a:endParaRPr lang="en-US"/>
          </a:p>
        </p:txBody>
      </p:sp>
    </p:spTree>
    <p:extLst>
      <p:ext uri="{BB962C8B-B14F-4D97-AF65-F5344CB8AC3E}">
        <p14:creationId xmlns:p14="http://schemas.microsoft.com/office/powerpoint/2010/main" val="3232701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latin typeface="Dubai Light" panose="020B0303030403030204" pitchFamily="34" charset="-78"/>
                <a:cs typeface="Dubai Light" panose="020B0303030403030204" pitchFamily="34" charset="-78"/>
              </a:rPr>
              <a:t>さて、交点が求まればめでたしめでたし、かというとそうではなく、もう一つ難しい問題があります。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例えば、服を繊維レベルで表現する場合には特に膨大な数の糸や繊維をあつかう必要があります。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数本であれば総当たりで交差判定を行い、もっとも近くにあるものの情報をピクセルに書き込めばよいですが、</a:t>
            </a:r>
          </a:p>
          <a:p>
            <a:r>
              <a:rPr lang="ja-JP" altLang="en-US" dirty="0">
                <a:latin typeface="Dubai Light" panose="020B0303030403030204" pitchFamily="34" charset="-78"/>
                <a:cs typeface="Dubai Light" panose="020B0303030403030204" pitchFamily="34" charset="-78"/>
              </a:rPr>
              <a:t>膨大な数がある場合、総当たりで計算することは不可能です。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これもまた大きな研究テーマであり、現状は</a:t>
            </a:r>
            <a:r>
              <a:rPr lang="en-US" altLang="ja-JP" dirty="0">
                <a:latin typeface="Dubai Light" panose="020B0303030403030204" pitchFamily="34" charset="-78"/>
                <a:cs typeface="Dubai Light" panose="020B0303030403030204" pitchFamily="34" charset="-78"/>
              </a:rPr>
              <a:t>BVH(Bounding Volume Hierarchy)</a:t>
            </a:r>
            <a:r>
              <a:rPr lang="ja-JP" altLang="en-US" dirty="0">
                <a:latin typeface="Dubai Light" panose="020B0303030403030204" pitchFamily="34" charset="-78"/>
                <a:cs typeface="Dubai Light" panose="020B0303030403030204" pitchFamily="34" charset="-78"/>
              </a:rPr>
              <a:t>というデータ構造がデファクトスタンダードになっています。</a:t>
            </a:r>
            <a:endParaRPr lang="en-US" altLang="ja-JP" dirty="0">
              <a:latin typeface="Dubai Light" panose="020B0303030403030204" pitchFamily="34" charset="-78"/>
              <a:cs typeface="Dubai Light" panose="020B0303030403030204" pitchFamily="34" charset="-78"/>
            </a:endParaRP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14</a:t>
            </a:fld>
            <a:endParaRPr lang="en-US"/>
          </a:p>
        </p:txBody>
      </p:sp>
    </p:spTree>
    <p:extLst>
      <p:ext uri="{BB962C8B-B14F-4D97-AF65-F5344CB8AC3E}">
        <p14:creationId xmlns:p14="http://schemas.microsoft.com/office/powerpoint/2010/main" val="17096457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latin typeface="Dubai Light" panose="020B0303030403030204" pitchFamily="34" charset="-78"/>
                <a:cs typeface="Dubai Light" panose="020B0303030403030204" pitchFamily="34" charset="-78"/>
              </a:rPr>
              <a:t>簡単に説明します。まず、物体を何らかの方法で、グループに分けます。</a:t>
            </a:r>
            <a:br>
              <a:rPr lang="en-US" altLang="ja-JP" dirty="0">
                <a:latin typeface="Dubai Light" panose="020B0303030403030204" pitchFamily="34" charset="-78"/>
                <a:cs typeface="Dubai Light" panose="020B0303030403030204" pitchFamily="34" charset="-78"/>
              </a:rPr>
            </a:br>
            <a:r>
              <a:rPr lang="ja-JP" altLang="en-US" dirty="0">
                <a:latin typeface="Dubai Light" panose="020B0303030403030204" pitchFamily="34" charset="-78"/>
                <a:cs typeface="Dubai Light" panose="020B0303030403030204" pitchFamily="34" charset="-78"/>
              </a:rPr>
              <a:t>ここでは左と右でおおよそ同じ数になるよう２つのグループに分けています。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先に視点に近いほうのグループに含まれる物体との交差判定を行います。</a:t>
            </a:r>
            <a:br>
              <a:rPr lang="en-US" altLang="ja-JP" dirty="0">
                <a:latin typeface="Dubai Light" panose="020B0303030403030204" pitchFamily="34" charset="-78"/>
                <a:cs typeface="Dubai Light" panose="020B0303030403030204" pitchFamily="34" charset="-78"/>
              </a:rPr>
            </a:br>
            <a:r>
              <a:rPr lang="ja-JP" altLang="en-US" dirty="0">
                <a:latin typeface="Dubai Light" panose="020B0303030403030204" pitchFamily="34" charset="-78"/>
                <a:cs typeface="Dubai Light" panose="020B0303030403030204" pitchFamily="34" charset="-78"/>
              </a:rPr>
              <a:t>交点が見つからなければ、遠いほうのグループに含まれる物体との交点を探します。</a:t>
            </a:r>
            <a:br>
              <a:rPr lang="en-US" altLang="ja-JP" dirty="0">
                <a:latin typeface="Dubai Light" panose="020B0303030403030204" pitchFamily="34" charset="-78"/>
                <a:cs typeface="Dubai Light" panose="020B0303030403030204" pitchFamily="34" charset="-78"/>
              </a:rPr>
            </a:br>
            <a:r>
              <a:rPr lang="ja-JP" altLang="en-US" dirty="0">
                <a:latin typeface="Dubai Light" panose="020B0303030403030204" pitchFamily="34" charset="-78"/>
                <a:cs typeface="Dubai Light" panose="020B0303030403030204" pitchFamily="34" charset="-78"/>
              </a:rPr>
              <a:t>こうすることで総当たりを避けることが出来ます。</a:t>
            </a:r>
            <a:endParaRPr lang="en-US" altLang="ja-JP" dirty="0">
              <a:latin typeface="Dubai Light" panose="020B0303030403030204" pitchFamily="34" charset="-78"/>
              <a:cs typeface="Dubai Light" panose="020B0303030403030204" pitchFamily="34" charset="-78"/>
            </a:endParaRP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15</a:t>
            </a:fld>
            <a:endParaRPr lang="en-US"/>
          </a:p>
        </p:txBody>
      </p:sp>
    </p:spTree>
    <p:extLst>
      <p:ext uri="{BB962C8B-B14F-4D97-AF65-F5344CB8AC3E}">
        <p14:creationId xmlns:p14="http://schemas.microsoft.com/office/powerpoint/2010/main" val="903535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latin typeface="Dubai Light" panose="020B0303030403030204" pitchFamily="34" charset="-78"/>
                <a:cs typeface="Dubai Light" panose="020B0303030403030204" pitchFamily="34" charset="-78"/>
              </a:rPr>
              <a:t>例えば、</a:t>
            </a:r>
            <a:r>
              <a:rPr lang="en-US" altLang="ja-JP" dirty="0">
                <a:latin typeface="Dubai Light" panose="020B0303030403030204" pitchFamily="34" charset="-78"/>
                <a:cs typeface="Dubai Light" panose="020B0303030403030204" pitchFamily="34" charset="-78"/>
              </a:rPr>
              <a:t>1</a:t>
            </a:r>
            <a:r>
              <a:rPr lang="ja-JP" altLang="en-US" dirty="0">
                <a:latin typeface="Dubai Light" panose="020B0303030403030204" pitchFamily="34" charset="-78"/>
                <a:cs typeface="Dubai Light" panose="020B0303030403030204" pitchFamily="34" charset="-78"/>
              </a:rPr>
              <a:t>万本糸があった場合、半分にしても５千本で、まだ時間がかかって仕方ありません。</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このように、実際は２つのグループ分けだけでは不十分なので、階層的にグループ分けしていくことによって効率よく交点を見つけることが出来ます。</a:t>
            </a:r>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16</a:t>
            </a:fld>
            <a:endParaRPr lang="en-US"/>
          </a:p>
        </p:txBody>
      </p:sp>
    </p:spTree>
    <p:extLst>
      <p:ext uri="{BB962C8B-B14F-4D97-AF65-F5344CB8AC3E}">
        <p14:creationId xmlns:p14="http://schemas.microsoft.com/office/powerpoint/2010/main" val="40672895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さて、いま床に置かれた緑の点をみているとします。この点の明るさはどうやって求めるでしょうか？</a:t>
            </a:r>
            <a:endParaRPr lang="en-US" altLang="ja-JP" dirty="0"/>
          </a:p>
          <a:p>
            <a:r>
              <a:rPr lang="ja-JP" altLang="en-US" dirty="0"/>
              <a:t>光というのは、光源からも含め、この点に、ありとあらゆる方向から飛んできます。</a:t>
            </a:r>
            <a:endParaRPr lang="en-US" altLang="ja-JP" dirty="0"/>
          </a:p>
          <a:p>
            <a:r>
              <a:rPr lang="ja-JP" altLang="en-US" dirty="0"/>
              <a:t>それが見ている人のほうへ反射なり屈折なりして飛んできて、この床の一点が見えるわけです。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ですので、荒っぽくいうと、入ってきた光の総和を求めることでこの点の明るさを求めることが出来ます。</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17</a:t>
            </a:fld>
            <a:endParaRPr lang="en-US"/>
          </a:p>
        </p:txBody>
      </p:sp>
    </p:spTree>
    <p:extLst>
      <p:ext uri="{BB962C8B-B14F-4D97-AF65-F5344CB8AC3E}">
        <p14:creationId xmlns:p14="http://schemas.microsoft.com/office/powerpoint/2010/main" val="39311891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ただし、もちろんただ足し合わせるだけでは不十分で、実際には重み付きの和を計算します。</a:t>
            </a:r>
            <a:endParaRPr lang="en-US" altLang="ja-JP" dirty="0"/>
          </a:p>
          <a:p>
            <a:r>
              <a:rPr lang="ja-JP" altLang="en-US" dirty="0"/>
              <a:t>それぞれの光線について、入ってきた方向から、見ている人の方向へどのくらい反射するか、屈折するか、を掛け算してあげます。</a:t>
            </a:r>
            <a:endParaRPr lang="en-US" altLang="ja-JP" dirty="0"/>
          </a:p>
          <a:p>
            <a:r>
              <a:rPr lang="ja-JP" altLang="en-US" dirty="0"/>
              <a:t>この緑の丸は向きによる反射の強さを表していて、全方向足し合わせてもその重みの総和が１を超えないようになっています。</a:t>
            </a:r>
            <a:endParaRPr lang="en-US" altLang="ja-JP" dirty="0"/>
          </a:p>
          <a:p>
            <a:r>
              <a:rPr lang="ja-JP" altLang="en-US" dirty="0"/>
              <a:t>もしそうでなければ光が反射するたびにエネルギーが増え続けてしまうからです。</a:t>
            </a:r>
            <a:endParaRPr lang="en-US" altLang="ja-JP" dirty="0"/>
          </a:p>
          <a:p>
            <a:r>
              <a:rPr lang="ja-JP" altLang="en-US" dirty="0"/>
              <a:t>エネルギーの損失が全くない場合には、これは確率密度関数と思っていただいて構いません。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18</a:t>
            </a:fld>
            <a:endParaRPr lang="en-US"/>
          </a:p>
        </p:txBody>
      </p:sp>
    </p:spTree>
    <p:extLst>
      <p:ext uri="{BB962C8B-B14F-4D97-AF65-F5344CB8AC3E}">
        <p14:creationId xmlns:p14="http://schemas.microsoft.com/office/powerpoint/2010/main" val="4990483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さて、実際には、光源から飛んでくる光の粒を追跡しても、なかなかセンサーに当たりません。</a:t>
            </a:r>
            <a:br>
              <a:rPr lang="en-US" altLang="ja-JP" dirty="0"/>
            </a:br>
            <a:r>
              <a:rPr lang="ja-JP" altLang="en-US" dirty="0"/>
              <a:t>なのでコンピュータでシミュレーションする場合には、計算効率を上げるため、センサー側から逆に光の道をたどります。</a:t>
            </a:r>
            <a:endParaRPr lang="en-US" altLang="ja-JP" dirty="0"/>
          </a:p>
          <a:p>
            <a:r>
              <a:rPr lang="ja-JP" altLang="en-US" dirty="0"/>
              <a:t>もちろんそうではないもっと手の込んだ方法もありますが、ここでは省略します。</a:t>
            </a:r>
            <a:br>
              <a:rPr lang="en-US" altLang="ja-JP" dirty="0"/>
            </a:br>
            <a:r>
              <a:rPr lang="ja-JP" altLang="en-US" dirty="0"/>
              <a:t>ヘルムホルツの相反性というのがあって、幸いにも光の経路を反対にたどっても、全く同じ明るさが計算できます。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光は目に届くまでに、壁に当たったり、天井に当たったり、いろいろな物体に当たります。明るさを計算するには、光線を再帰的に追跡します。</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19</a:t>
            </a:fld>
            <a:endParaRPr lang="en-US"/>
          </a:p>
        </p:txBody>
      </p:sp>
    </p:spTree>
    <p:extLst>
      <p:ext uri="{BB962C8B-B14F-4D97-AF65-F5344CB8AC3E}">
        <p14:creationId xmlns:p14="http://schemas.microsoft.com/office/powerpoint/2010/main" val="17974497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布の見え方というのは、布の形状・構造と光学的な特性とによって決まります。これらははっきりと切り離すことが出来るわけではありません。</a:t>
            </a:r>
            <a:endParaRPr lang="en-US" altLang="ja-JP" dirty="0"/>
          </a:p>
          <a:p>
            <a:endParaRPr lang="en-US" altLang="ja-JP" dirty="0"/>
          </a:p>
          <a:p>
            <a:r>
              <a:rPr lang="ja-JP" altLang="en-US" dirty="0"/>
              <a:t>構造というのは織りや、編みとかいった大きなスケールのものから、糸のより、繊維のまとまり具合などといった細かいものまで含みます。</a:t>
            </a:r>
            <a:endParaRPr lang="en-US" altLang="ja-JP" dirty="0"/>
          </a:p>
          <a:p>
            <a:r>
              <a:rPr lang="ja-JP" altLang="en-US" dirty="0"/>
              <a:t>繊維のまとまり具合とかばらつきというのは保温性といった機能をばかりでなく、見え方も大きく左右します。</a:t>
            </a:r>
            <a:endParaRPr lang="en-US" altLang="ja-JP" dirty="0"/>
          </a:p>
          <a:p>
            <a:endParaRPr lang="en-US" altLang="ja-JP" dirty="0"/>
          </a:p>
          <a:p>
            <a:r>
              <a:rPr lang="ja-JP" altLang="en-US" dirty="0"/>
              <a:t>この図の緑の楕円形は光がどんなふうに反射したり、屈折したりするかを表しているのですが、この形状によって質感が大きく変わります。</a:t>
            </a:r>
            <a:endParaRPr lang="en-US" altLang="ja-JP" dirty="0"/>
          </a:p>
          <a:p>
            <a:r>
              <a:rPr lang="ja-JP" altLang="en-US" dirty="0"/>
              <a:t>シャープで反射していると、鏡のような質感に、また丸っこくて裏側に抜けていると、紙や葉っぱのように見えます。</a:t>
            </a:r>
            <a:endParaRPr lang="en-US" altLang="ja-JP" dirty="0"/>
          </a:p>
          <a:p>
            <a:r>
              <a:rPr lang="ja-JP" altLang="en-US" dirty="0"/>
              <a:t>この形を変えてやることで、金属、すりガラス、プラスチックなど様々なものが表現できるようになります。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20</a:t>
            </a:fld>
            <a:endParaRPr lang="en-US"/>
          </a:p>
        </p:txBody>
      </p:sp>
    </p:spTree>
    <p:extLst>
      <p:ext uri="{BB962C8B-B14F-4D97-AF65-F5344CB8AC3E}">
        <p14:creationId xmlns:p14="http://schemas.microsoft.com/office/powerpoint/2010/main" val="1311668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今日お話しさせていただく内容ですが、布の可視化技術を分野外の方になるべく簡単に紹介するというものになっています。自分がソフトウェアを作っていく過程で気になっていた面白いものや実装したもの、したいものをまとめた感じで、私個人の成果ではなく、ほかの方の成果の紹介になっていますが、研究されている皆さんはご存じの通り、サーベイはそれなりに時間がかかるので、共有する価値があるかな、と考えました。まとめていて面白いと思ったのは、布に関連する技術を調べた時に、非常に多くのものが</a:t>
            </a:r>
            <a:r>
              <a:rPr lang="en-US" altLang="ja-JP" dirty="0"/>
              <a:t>Graphics</a:t>
            </a:r>
            <a:r>
              <a:rPr lang="ja-JP" altLang="en-US" dirty="0"/>
              <a:t>のコミュニティで発表されているということです。</a:t>
            </a:r>
            <a:br>
              <a:rPr lang="en-US" altLang="ja-JP" dirty="0"/>
            </a:br>
            <a:endParaRPr lang="en-US" altLang="ja-JP" dirty="0"/>
          </a:p>
          <a:p>
            <a:r>
              <a:rPr lang="ja-JP" altLang="en-US" dirty="0"/>
              <a:t>論文は省略せずにタイトルを入れてあるので、興味があるものは検索して是非読んでみてください。</a:t>
            </a:r>
            <a:endParaRPr lang="en-US" altLang="ja-JP" dirty="0"/>
          </a:p>
          <a:p>
            <a:r>
              <a:rPr lang="ja-JP" altLang="en-US" dirty="0"/>
              <a:t>紹介するものはどれも「理論的には簡単そう」に見えますが、「きちんと実装するのはとても難しい」という類のものが多いと思います。また、複数の論文に書かれてあることをひとつずつ実装して、絵やアニメーションが出力できるわけなので、それぞれの実装にミスがあると得られる結果が説得力のないものになってしま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a:t>
            </a:fld>
            <a:endParaRPr lang="en-US"/>
          </a:p>
        </p:txBody>
      </p:sp>
    </p:spTree>
    <p:extLst>
      <p:ext uri="{BB962C8B-B14F-4D97-AF65-F5344CB8AC3E}">
        <p14:creationId xmlns:p14="http://schemas.microsoft.com/office/powerpoint/2010/main" val="16780344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次に形状について触れます。</a:t>
            </a:r>
            <a:br>
              <a:rPr lang="en-US" altLang="ja-JP" dirty="0"/>
            </a:b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21</a:t>
            </a:fld>
            <a:endParaRPr lang="en-US"/>
          </a:p>
        </p:txBody>
      </p:sp>
    </p:spTree>
    <p:extLst>
      <p:ext uri="{BB962C8B-B14F-4D97-AF65-F5344CB8AC3E}">
        <p14:creationId xmlns:p14="http://schemas.microsoft.com/office/powerpoint/2010/main" val="572298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布、生地の形状というのは非常に複雑で、</a:t>
            </a:r>
            <a:r>
              <a:rPr lang="en-US" altLang="ja-JP" dirty="0"/>
              <a:t>CG</a:t>
            </a:r>
            <a:r>
              <a:rPr lang="ja-JP" altLang="en-US" dirty="0"/>
              <a:t>、それから、実際の布でもそうだと思いますが、人が扱える最小構成単位は繊維です。</a:t>
            </a:r>
            <a:br>
              <a:rPr lang="en-US" altLang="ja-JP" dirty="0"/>
            </a:br>
            <a:endParaRPr lang="en-US" altLang="ja-JP" dirty="0"/>
          </a:p>
          <a:p>
            <a:r>
              <a:rPr lang="ja-JP" altLang="en-US" dirty="0"/>
              <a:t>紡績とか紡糸いう工程で、短い繊維や長い繊維を糸にします。</a:t>
            </a:r>
            <a:endParaRPr lang="en-US" altLang="ja-JP" dirty="0"/>
          </a:p>
          <a:p>
            <a:r>
              <a:rPr lang="ja-JP" altLang="en-US" dirty="0"/>
              <a:t>そのあと糸によりをかけたりだとか、加工を行ったのち、織ったり編んだりして布にします。</a:t>
            </a:r>
            <a:endParaRPr lang="en-US" altLang="ja-JP" dirty="0"/>
          </a:p>
          <a:p>
            <a:endParaRPr lang="en-US" dirty="0"/>
          </a:p>
          <a:p>
            <a:r>
              <a:rPr lang="en-US" altLang="ja-JP" dirty="0"/>
              <a:t>CG</a:t>
            </a:r>
            <a:r>
              <a:rPr lang="ja-JP" altLang="en-US" dirty="0"/>
              <a:t>ではしばしば生地の厚さを無視して、ポリゴンといった、多角形、多くの場合は小さな三角形の集合で表します。</a:t>
            </a:r>
            <a:endParaRPr lang="en-US" altLang="ja-JP" dirty="0"/>
          </a:p>
          <a:p>
            <a:r>
              <a:rPr lang="ja-JP" altLang="en-US" dirty="0"/>
              <a:t>場合によってはボリュームで表現することもありますし、最近では糸や繊維をそのままチューブとして取り扱うことも増えてきました。</a:t>
            </a:r>
            <a:br>
              <a:rPr lang="en-US" altLang="ja-JP" dirty="0"/>
            </a:b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22</a:t>
            </a:fld>
            <a:endParaRPr lang="en-US"/>
          </a:p>
        </p:txBody>
      </p:sp>
    </p:spTree>
    <p:extLst>
      <p:ext uri="{BB962C8B-B14F-4D97-AF65-F5344CB8AC3E}">
        <p14:creationId xmlns:p14="http://schemas.microsoft.com/office/powerpoint/2010/main" val="15336980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もともと布は繊維や糸でできているので、それらをそのまま表すのが最も自然であるわけですが、データ量の問題や計算時間の観点から、ポリゴンによる近似やボリュームによる近似が用いられます。</a:t>
            </a:r>
            <a:br>
              <a:rPr lang="en-US" altLang="ja-JP" dirty="0"/>
            </a:br>
            <a:r>
              <a:rPr lang="ja-JP" altLang="en-US" dirty="0"/>
              <a:t>ポリゴンで近似する場合は、もちろん解像度に依存しますが、一般的にチューブで表すよりもデータ量が少なく、遠景での表現に向きます。</a:t>
            </a:r>
            <a:endParaRPr lang="en-US" altLang="ja-JP" dirty="0"/>
          </a:p>
          <a:p>
            <a:r>
              <a:rPr lang="ja-JP" altLang="en-US" dirty="0"/>
              <a:t>テクスチャで模様をつけたり、法線マップというテクスチャをつかって面の法線を場所ごとに無理やり曲げることで、糸の凹凸を再現したりします。</a:t>
            </a:r>
            <a:br>
              <a:rPr lang="en-US" altLang="ja-JP" dirty="0"/>
            </a:br>
            <a:r>
              <a:rPr lang="ja-JP" altLang="en-US" dirty="0"/>
              <a:t>ゲームなど計算資源が限られた環境に向く一方、浅い角度で見たり、シルエットが単調になるなど表現力が限られます。</a:t>
            </a:r>
            <a:br>
              <a:rPr lang="en-US" altLang="ja-JP" dirty="0"/>
            </a:br>
            <a:endParaRPr lang="en-US" altLang="ja-JP" dirty="0"/>
          </a:p>
          <a:p>
            <a:r>
              <a:rPr lang="ja-JP" altLang="en-US" dirty="0"/>
              <a:t>ボリュームは、繊維を雲のようなものとしてとらえて、</a:t>
            </a:r>
            <a:r>
              <a:rPr lang="en-US" altLang="ja-JP" dirty="0"/>
              <a:t>3</a:t>
            </a:r>
            <a:r>
              <a:rPr lang="ja-JP" altLang="en-US" dirty="0"/>
              <a:t>次元のグリッドに繊維や糸の情報を濃淡値として格納します。ふわふわの綿を遠くから見ると雲のように見えますね。</a:t>
            </a:r>
            <a:endParaRPr lang="en-US" altLang="ja-JP" dirty="0"/>
          </a:p>
          <a:p>
            <a:r>
              <a:rPr lang="ja-JP" altLang="en-US" dirty="0"/>
              <a:t>階層構造を持たせておけば、</a:t>
            </a:r>
            <a:r>
              <a:rPr lang="en-US" altLang="ja-JP" dirty="0"/>
              <a:t>LOD</a:t>
            </a:r>
            <a:r>
              <a:rPr lang="ja-JP" altLang="en-US" dirty="0"/>
              <a:t>といって近景から遠景までをシームレスに表現することもできます。</a:t>
            </a:r>
            <a:br>
              <a:rPr lang="en-US" altLang="ja-JP" dirty="0"/>
            </a:br>
            <a:r>
              <a:rPr lang="ja-JP" altLang="en-US" dirty="0"/>
              <a:t>ボリュームとして扱う場合は、先ほど取り上げたパストレーシングをボリュームに拡張したものを用いて明るさの計算をします。</a:t>
            </a:r>
            <a:br>
              <a:rPr lang="en-US" altLang="ja-JP" dirty="0"/>
            </a:b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23</a:t>
            </a:fld>
            <a:endParaRPr lang="en-US"/>
          </a:p>
        </p:txBody>
      </p:sp>
    </p:spTree>
    <p:extLst>
      <p:ext uri="{BB962C8B-B14F-4D97-AF65-F5344CB8AC3E}">
        <p14:creationId xmlns:p14="http://schemas.microsoft.com/office/powerpoint/2010/main" val="23170850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カーブは取り扱いのコストが高いといわれますが、最近のコンピュータであれば十二分に取り扱うことが出来ます。</a:t>
            </a:r>
            <a:endParaRPr lang="en-US" altLang="ja-JP" dirty="0"/>
          </a:p>
          <a:p>
            <a:r>
              <a:rPr lang="ja-JP" altLang="en-US" dirty="0"/>
              <a:t>また、遠景では先ほど紹介した交差判定における数値誤差などから問題が生じやすいですが、回避するためのテクニック・研究も多くあり、個人的には、今後はこれだけ押さえておけばよいと思います。</a:t>
            </a:r>
            <a:br>
              <a:rPr lang="en-US" altLang="ja-JP" dirty="0"/>
            </a:br>
            <a:r>
              <a:rPr lang="ja-JP" altLang="en-US" dirty="0"/>
              <a:t>技術の発展に伴って、間違いなく現実世界にあるものをそのまま表そうとする流れになるためです。</a:t>
            </a:r>
            <a:endParaRPr lang="en-US" altLang="ja-JP" dirty="0"/>
          </a:p>
          <a:p>
            <a:r>
              <a:rPr lang="ja-JP" altLang="en-US" dirty="0"/>
              <a:t>ですので、ポリゴンやボリュームについてはここでは省略しますが、後ほどで質感の所で少し触れます。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24</a:t>
            </a:fld>
            <a:endParaRPr lang="en-US"/>
          </a:p>
        </p:txBody>
      </p:sp>
    </p:spTree>
    <p:extLst>
      <p:ext uri="{BB962C8B-B14F-4D97-AF65-F5344CB8AC3E}">
        <p14:creationId xmlns:p14="http://schemas.microsoft.com/office/powerpoint/2010/main" val="35152677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糸の表現にはプロシージャラルなモデルが用いられます。</a:t>
            </a:r>
            <a:endParaRPr lang="en-US" altLang="ja-JP" dirty="0"/>
          </a:p>
          <a:p>
            <a:r>
              <a:rPr lang="ja-JP" altLang="en-US" dirty="0"/>
              <a:t>一般的には、同軸のヘリシス、らせん、によって表現します。</a:t>
            </a:r>
            <a:endParaRPr lang="en-US" altLang="ja-JP" dirty="0"/>
          </a:p>
          <a:p>
            <a:r>
              <a:rPr lang="ja-JP" altLang="en-US" dirty="0"/>
              <a:t>リアルに見せるには毛羽立ち</a:t>
            </a:r>
            <a:r>
              <a:rPr lang="en-US" altLang="ja-JP" dirty="0"/>
              <a:t>(Flyaway Fiber)</a:t>
            </a:r>
            <a:r>
              <a:rPr lang="ja-JP" altLang="en-US" dirty="0"/>
              <a:t>が欠かせません。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25</a:t>
            </a:fld>
            <a:endParaRPr lang="en-US"/>
          </a:p>
        </p:txBody>
      </p:sp>
    </p:spTree>
    <p:extLst>
      <p:ext uri="{BB962C8B-B14F-4D97-AF65-F5344CB8AC3E}">
        <p14:creationId xmlns:p14="http://schemas.microsoft.com/office/powerpoint/2010/main" val="21587335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簡単にらせんでモデルできました、と言いたいところですが、糸一つとっても、そう単純ではありません。</a:t>
            </a:r>
            <a:endParaRPr lang="en-US" altLang="ja-JP" dirty="0"/>
          </a:p>
          <a:p>
            <a:r>
              <a:rPr lang="ja-JP" altLang="en-US" dirty="0"/>
              <a:t>まず、</a:t>
            </a:r>
            <a:r>
              <a:rPr lang="en-US" altLang="ja-JP" dirty="0"/>
              <a:t>S</a:t>
            </a:r>
            <a:r>
              <a:rPr lang="ja-JP" altLang="en-US" dirty="0"/>
              <a:t>字と</a:t>
            </a:r>
            <a:r>
              <a:rPr lang="en-US" altLang="ja-JP" dirty="0"/>
              <a:t>Z</a:t>
            </a:r>
            <a:r>
              <a:rPr lang="ja-JP" altLang="en-US" dirty="0"/>
              <a:t>字でよりの方向でも、織りもので、光沢の現れ方、また、伸縮のしやすさの方向、などが変化します。こだわっているデニムもあるそうです。</a:t>
            </a:r>
            <a:endParaRPr lang="en-US" altLang="ja-JP" dirty="0"/>
          </a:p>
          <a:p>
            <a:r>
              <a:rPr lang="ja-JP" altLang="en-US" dirty="0"/>
              <a:t>また、単純ならせん、コイル状の形状では実際にある糸すべてをうまく表すことはとてもできません。</a:t>
            </a:r>
            <a:endParaRPr lang="en-US" altLang="ja-JP" dirty="0"/>
          </a:p>
          <a:p>
            <a:r>
              <a:rPr lang="ja-JP" altLang="en-US" dirty="0"/>
              <a:t>当然ながら、右のような糸の繊維の密集具合や扁平率は糸にかかるテンションなどでも変わってきますから、本当にリアルな画像を生成しようと思えば、糸だけに限定したとしてもやれることは沢山あるわけです。</a:t>
            </a:r>
            <a:br>
              <a:rPr lang="en-US" altLang="ja-JP" dirty="0"/>
            </a:br>
            <a:r>
              <a:rPr lang="ja-JP" altLang="en-US" dirty="0"/>
              <a:t>実際に</a:t>
            </a:r>
            <a:r>
              <a:rPr lang="en-US" altLang="ja-JP" dirty="0"/>
              <a:t>CG</a:t>
            </a:r>
            <a:r>
              <a:rPr lang="ja-JP" altLang="en-US" dirty="0"/>
              <a:t>を作成するときには特に毛羽立ち</a:t>
            </a:r>
            <a:r>
              <a:rPr lang="en-US" altLang="ja-JP" dirty="0"/>
              <a:t>(Flyaway Fiber)</a:t>
            </a:r>
            <a:r>
              <a:rPr lang="ja-JP" altLang="en-US" dirty="0"/>
              <a:t>が欠かせない存在で、少し足すだけで一気に布らしく見えるようになります。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26</a:t>
            </a:fld>
            <a:endParaRPr lang="en-US"/>
          </a:p>
        </p:txBody>
      </p:sp>
    </p:spTree>
    <p:extLst>
      <p:ext uri="{BB962C8B-B14F-4D97-AF65-F5344CB8AC3E}">
        <p14:creationId xmlns:p14="http://schemas.microsoft.com/office/powerpoint/2010/main" val="33856212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糸を表すことが出来れば、次に織りや編みといった構造を考える必要があります。</a:t>
            </a:r>
            <a:endParaRPr lang="en-US" altLang="ja-JP" dirty="0"/>
          </a:p>
          <a:p>
            <a:r>
              <a:rPr lang="ja-JP" altLang="en-US" dirty="0"/>
              <a:t>織りについては、今日の会の主催者である巴山さんの書籍でも取り上げられていますので、ぜひ読んでください。</a:t>
            </a:r>
            <a:endParaRPr lang="en-US" altLang="ja-JP" dirty="0"/>
          </a:p>
          <a:p>
            <a:r>
              <a:rPr lang="ja-JP" altLang="en-US" dirty="0"/>
              <a:t>コンピュータで織りを扱う場合、共通のフォーマットがあると助かりますが、</a:t>
            </a:r>
            <a:r>
              <a:rPr lang="en-US" altLang="ja-JP" dirty="0"/>
              <a:t>WIF</a:t>
            </a:r>
            <a:r>
              <a:rPr lang="ja-JP" altLang="en-US" dirty="0"/>
              <a:t>という少し古いものが存在していて、パターンをこのフォーマットで配布しているサイトがたくさん存在します。</a:t>
            </a:r>
            <a:endParaRPr lang="en-US" altLang="ja-JP" dirty="0"/>
          </a:p>
          <a:p>
            <a:r>
              <a:rPr lang="ja-JP" altLang="en-US" dirty="0"/>
              <a:t>織り方だけが決まればよいので、実際は画像でもなんでも代用できます。</a:t>
            </a:r>
            <a:endParaRPr lang="en-US" altLang="ja-JP" dirty="0"/>
          </a:p>
          <a:p>
            <a:r>
              <a:rPr lang="ja-JP" altLang="en-US" dirty="0"/>
              <a:t>ただ、多層織りなどは共通フォーマットがあるかどうか調べていないのでわかりません。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27</a:t>
            </a:fld>
            <a:endParaRPr lang="en-US"/>
          </a:p>
        </p:txBody>
      </p:sp>
    </p:spTree>
    <p:extLst>
      <p:ext uri="{BB962C8B-B14F-4D97-AF65-F5344CB8AC3E}">
        <p14:creationId xmlns:p14="http://schemas.microsoft.com/office/powerpoint/2010/main" val="2072655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次に編みです。編みは定番の糸の通し方があります。</a:t>
            </a:r>
            <a:endParaRPr lang="en-US" altLang="ja-JP" dirty="0"/>
          </a:p>
          <a:p>
            <a:r>
              <a:rPr lang="ja-JP" altLang="en-US" dirty="0"/>
              <a:t>また基本的なスティッチをまとめた有益な書籍やサイトもあります。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28</a:t>
            </a:fld>
            <a:endParaRPr lang="en-US"/>
          </a:p>
        </p:txBody>
      </p:sp>
    </p:spTree>
    <p:extLst>
      <p:ext uri="{BB962C8B-B14F-4D97-AF65-F5344CB8AC3E}">
        <p14:creationId xmlns:p14="http://schemas.microsoft.com/office/powerpoint/2010/main" val="29046664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コンピュータで可視化する場合はいままで述べた糸や、織りや編みといった構造をそのまま再現してやればよいです。</a:t>
            </a:r>
            <a:endParaRPr lang="en-US" altLang="ja-JP" dirty="0"/>
          </a:p>
          <a:p>
            <a:endParaRPr lang="en-US" altLang="ja-JP" dirty="0"/>
          </a:p>
          <a:p>
            <a:r>
              <a:rPr lang="ja-JP" altLang="en-US" dirty="0"/>
              <a:t>この画像は、与えられたメッシュを、平編みと平織りしたカーブで表現して、先ほどのパス・トレーシングによって可視化したものです。</a:t>
            </a:r>
            <a:br>
              <a:rPr lang="en-US" altLang="ja-JP" dirty="0"/>
            </a:br>
            <a:r>
              <a:rPr lang="ja-JP" altLang="en-US" dirty="0"/>
              <a:t>毛羽立ちは別途追加していますが、とくに左側の平編みのほうでは布特有の柔らかそうな質感が再現できていることが分かるかと思います。</a:t>
            </a:r>
            <a:endParaRPr lang="en-US" altLang="ja-JP" dirty="0"/>
          </a:p>
          <a:p>
            <a:r>
              <a:rPr lang="ja-JP" altLang="en-US" dirty="0"/>
              <a:t>光の散乱モデルにはどちらも同じものを使用していますが、構造の違いのみで全く異なる印象になるのは面白いと思います。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29</a:t>
            </a:fld>
            <a:endParaRPr lang="en-US"/>
          </a:p>
        </p:txBody>
      </p:sp>
    </p:spTree>
    <p:extLst>
      <p:ext uri="{BB962C8B-B14F-4D97-AF65-F5344CB8AC3E}">
        <p14:creationId xmlns:p14="http://schemas.microsoft.com/office/powerpoint/2010/main" val="29496789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さて「編み」、に関してはたくさんの論文がすぐに見つかります。</a:t>
            </a:r>
            <a:br>
              <a:rPr lang="en-US" altLang="ja-JP" dirty="0"/>
            </a:br>
            <a:r>
              <a:rPr lang="ja-JP" altLang="en-US" dirty="0"/>
              <a:t>そのなかでも</a:t>
            </a:r>
            <a:r>
              <a:rPr lang="en-US" altLang="ja-JP" dirty="0"/>
              <a:t>Stich Meshes</a:t>
            </a:r>
            <a:r>
              <a:rPr lang="ja-JP" altLang="en-US" dirty="0"/>
              <a:t>という手法が非常に面白く、後続の研究が活発に行われています。</a:t>
            </a:r>
            <a:endParaRPr lang="en-US" altLang="ja-JP" dirty="0"/>
          </a:p>
          <a:p>
            <a:r>
              <a:rPr lang="ja-JP" altLang="en-US" dirty="0"/>
              <a:t>この手法では、まず与えられたメッシュに対して、どこからどの方向で編んでいくかを指定します。</a:t>
            </a:r>
            <a:br>
              <a:rPr lang="en-US" altLang="ja-JP" dirty="0"/>
            </a:br>
            <a:r>
              <a:rPr lang="ja-JP" altLang="en-US" dirty="0"/>
              <a:t>その情報に基づいて、真ん中の画像にあるような高解像度の</a:t>
            </a:r>
            <a:r>
              <a:rPr lang="en-US" altLang="ja-JP" dirty="0"/>
              <a:t>Stitch</a:t>
            </a:r>
            <a:r>
              <a:rPr lang="ja-JP" altLang="en-US" dirty="0"/>
              <a:t> </a:t>
            </a:r>
            <a:r>
              <a:rPr lang="en-US" altLang="ja-JP" dirty="0"/>
              <a:t>Mesh</a:t>
            </a:r>
            <a:r>
              <a:rPr lang="ja-JP" altLang="en-US" dirty="0"/>
              <a:t>を生成します。この</a:t>
            </a:r>
            <a:r>
              <a:rPr lang="en-US" altLang="ja-JP" dirty="0"/>
              <a:t>Stich</a:t>
            </a:r>
            <a:r>
              <a:rPr lang="ja-JP" altLang="en-US" dirty="0"/>
              <a:t> </a:t>
            </a:r>
            <a:r>
              <a:rPr lang="en-US" altLang="ja-JP" dirty="0"/>
              <a:t>Mesh</a:t>
            </a:r>
            <a:r>
              <a:rPr lang="ja-JP" altLang="en-US" dirty="0"/>
              <a:t>の各面はそれぞれ右に見られるような、個別の糸の通し方が対応付けられています。</a:t>
            </a:r>
            <a:endParaRPr lang="en-US" altLang="ja-JP" dirty="0"/>
          </a:p>
          <a:p>
            <a:r>
              <a:rPr lang="ja-JP" altLang="en-US" dirty="0"/>
              <a:t>どういったものをアサインするかというのは、ユーザはプリセットの中から選択することが出来ます。</a:t>
            </a:r>
            <a:endParaRPr lang="en-US" altLang="ja-JP" dirty="0"/>
          </a:p>
          <a:p>
            <a:r>
              <a:rPr lang="ja-JP" altLang="en-US" dirty="0"/>
              <a:t>また、拡張・改良された論文もいくつか発表されていて、</a:t>
            </a:r>
            <a:r>
              <a:rPr lang="en-US" altLang="ja-JP" dirty="0">
                <a:latin typeface="Dubai Light" panose="020B0303030403030204" pitchFamily="34" charset="-78"/>
                <a:cs typeface="Dubai Light" panose="020B0303030403030204" pitchFamily="34" charset="-78"/>
              </a:rPr>
              <a:t>“Knittable</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Stitch</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Meshes”</a:t>
            </a:r>
            <a:r>
              <a:rPr lang="ja-JP" altLang="en-US" dirty="0">
                <a:latin typeface="Dubai Light" panose="020B0303030403030204" pitchFamily="34" charset="-78"/>
                <a:cs typeface="Dubai Light" panose="020B0303030403030204" pitchFamily="34" charset="-78"/>
              </a:rPr>
              <a:t>は出力が実際に編めるものであるということが保証されていて、</a:t>
            </a:r>
            <a:r>
              <a:rPr lang="en-US" altLang="ja-JP" dirty="0">
                <a:latin typeface="Dubai Light" panose="020B0303030403030204" pitchFamily="34" charset="-78"/>
                <a:cs typeface="Dubai Light" panose="020B0303030403030204" pitchFamily="34" charset="-78"/>
              </a:rPr>
              <a:t>“</a:t>
            </a:r>
            <a:r>
              <a:rPr lang="en-US" dirty="0">
                <a:latin typeface="Dubai Light" panose="020B0303030403030204" pitchFamily="34" charset="-78"/>
                <a:cs typeface="Dubai Light" panose="020B0303030403030204" pitchFamily="34" charset="-78"/>
              </a:rPr>
              <a:t>Stitch Meshing”</a:t>
            </a:r>
            <a:r>
              <a:rPr lang="ja-JP" altLang="en-US" dirty="0">
                <a:latin typeface="Dubai Light" panose="020B0303030403030204" pitchFamily="34" charset="-78"/>
                <a:cs typeface="Dubai Light" panose="020B0303030403030204" pitchFamily="34" charset="-78"/>
              </a:rPr>
              <a:t>は任意の３次元の物体を、自動でニットモデルへと変換することが出来ます。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コンピュータ・グラフィックスでは、特に映画やゲームといったものでは実際に編めるか、というのはそれほど重要ではありません。ぱっと見、おかしなところがなければ十分です。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また、編みが非常に細かく、皆さんが普段身に着けているような綿の生地であると、複数パーツを縫い合わせるので、高度な最適化手法を使って必ずしも編める、ということを保証してあげる必要はありません。</a:t>
            </a:r>
            <a:endParaRPr lang="en-US" altLang="ja-JP" dirty="0">
              <a:latin typeface="Dubai Light" panose="020B0303030403030204" pitchFamily="34" charset="-78"/>
              <a:cs typeface="Dubai Light" panose="020B0303030403030204" pitchFamily="34" charset="-78"/>
            </a:endParaRPr>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30</a:t>
            </a:fld>
            <a:endParaRPr lang="en-US"/>
          </a:p>
        </p:txBody>
      </p:sp>
    </p:spTree>
    <p:extLst>
      <p:ext uri="{BB962C8B-B14F-4D97-AF65-F5344CB8AC3E}">
        <p14:creationId xmlns:p14="http://schemas.microsoft.com/office/powerpoint/2010/main" val="2152451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可視化にまつわる技術と言っても、多岐にわたります。</a:t>
            </a:r>
            <a:endParaRPr lang="en-US" altLang="ja-JP" dirty="0"/>
          </a:p>
          <a:p>
            <a:r>
              <a:rPr lang="ja-JP" altLang="en-US" dirty="0"/>
              <a:t>今日お話しさせていただく内容はレイトレーシングという手法の使用を前提にしています。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なので、まずレイトレーシングについて簡単に原理を説明したのち、レイトレーシングの枠組みの中で、どのように質感を再現するかを簡単にお話しします。</a:t>
            </a:r>
            <a:br>
              <a:rPr lang="en-US" altLang="ja-JP" dirty="0"/>
            </a:br>
            <a:r>
              <a:rPr lang="ja-JP" altLang="en-US" dirty="0"/>
              <a:t>そのあと織りや編みといった形状の作り方についてどのような研究があるのか、を紹介します。</a:t>
            </a:r>
            <a:endParaRPr lang="en-US" altLang="ja-JP" dirty="0"/>
          </a:p>
          <a:p>
            <a:r>
              <a:rPr lang="ja-JP" altLang="en-US" dirty="0"/>
              <a:t>また、質感と形状というのは、後で話しますけれども、はっきりと切り分けるのは難しいです。</a:t>
            </a:r>
            <a:endParaRPr lang="en-US" altLang="ja-JP" dirty="0"/>
          </a:p>
          <a:p>
            <a:r>
              <a:rPr lang="ja-JP" altLang="en-US" dirty="0"/>
              <a:t>最後に、逆のアプローチ、写真など画像からの形状の復元を扱っている研究についても少し紹介したいと思います。</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a:t>
            </a:fld>
            <a:endParaRPr lang="en-US"/>
          </a:p>
        </p:txBody>
      </p:sp>
    </p:spTree>
    <p:extLst>
      <p:ext uri="{BB962C8B-B14F-4D97-AF65-F5344CB8AC3E}">
        <p14:creationId xmlns:p14="http://schemas.microsoft.com/office/powerpoint/2010/main" val="2909650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また、産業用の編み機への出力ができるようにしたものもあります。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31</a:t>
            </a:fld>
            <a:endParaRPr lang="en-US"/>
          </a:p>
        </p:txBody>
      </p:sp>
    </p:spTree>
    <p:extLst>
      <p:ext uri="{BB962C8B-B14F-4D97-AF65-F5344CB8AC3E}">
        <p14:creationId xmlns:p14="http://schemas.microsoft.com/office/powerpoint/2010/main" val="41950297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こちらも先の</a:t>
            </a:r>
            <a:r>
              <a:rPr lang="en-US" dirty="0">
                <a:latin typeface="Dubai Light" panose="020B0303030403030204" pitchFamily="34" charset="-78"/>
                <a:cs typeface="Dubai Light" panose="020B0303030403030204" pitchFamily="34" charset="-78"/>
              </a:rPr>
              <a:t>“Visual Knitting Machine Programming”</a:t>
            </a:r>
            <a:r>
              <a:rPr lang="ja-JP" altLang="en-US" dirty="0">
                <a:latin typeface="Dubai Light" panose="020B0303030403030204" pitchFamily="34" charset="-78"/>
                <a:cs typeface="Dubai Light" panose="020B0303030403030204" pitchFamily="34" charset="-78"/>
              </a:rPr>
              <a:t>という</a:t>
            </a:r>
            <a:r>
              <a:rPr lang="ja-JP" altLang="en-US" dirty="0"/>
              <a:t>論文と同時期に発表されたものです。</a:t>
            </a:r>
            <a:endParaRPr lang="en-US" altLang="ja-JP" dirty="0"/>
          </a:p>
          <a:p>
            <a:r>
              <a:rPr lang="en-US" altLang="ja-JP" dirty="0" err="1"/>
              <a:t>KnitSpeak</a:t>
            </a:r>
            <a:r>
              <a:rPr lang="ja-JP" altLang="en-US" dirty="0"/>
              <a:t>は</a:t>
            </a:r>
            <a:r>
              <a:rPr lang="en-US" altLang="ja-JP" dirty="0"/>
              <a:t>Stitch</a:t>
            </a:r>
            <a:r>
              <a:rPr lang="ja-JP" altLang="en-US" dirty="0"/>
              <a:t>のパターンを記述する言語で、</a:t>
            </a:r>
            <a:r>
              <a:rPr lang="en-US" altLang="ja-JP" dirty="0" err="1"/>
              <a:t>KnitSpeak</a:t>
            </a:r>
            <a:r>
              <a:rPr lang="ja-JP" altLang="en-US" dirty="0"/>
              <a:t>コンパイラはこれを</a:t>
            </a:r>
            <a:r>
              <a:rPr lang="en-US" altLang="ja-JP" dirty="0" err="1"/>
              <a:t>KnitGraph</a:t>
            </a:r>
            <a:r>
              <a:rPr lang="ja-JP" altLang="en-US" dirty="0"/>
              <a:t>へと変換します。</a:t>
            </a:r>
            <a:endParaRPr lang="en-US" altLang="ja-JP" dirty="0"/>
          </a:p>
          <a:p>
            <a:r>
              <a:rPr lang="en-US" altLang="ja-JP" dirty="0" err="1"/>
              <a:t>KnitGraph</a:t>
            </a:r>
            <a:r>
              <a:rPr lang="ja-JP" altLang="en-US" dirty="0"/>
              <a:t>は有効グラフで、ノードはループを表し、→はループをどう通すかを表します。この中間表現で、模様を修正したり、つなげたりといった操作を行います。</a:t>
            </a:r>
            <a:endParaRPr lang="en-US" altLang="ja-JP" dirty="0"/>
          </a:p>
          <a:p>
            <a:r>
              <a:rPr lang="ja-JP" altLang="en-US" dirty="0"/>
              <a:t>実際に編めるかどうか、もチェックします。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模様は一定のサイズを持っているので、指定された編み物のサイズによってそれが切断されたりしますし、また、レイアウトによっては編めなくなることがあるのは想像に難くありません。</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模様を崩さないようにリサイズする画像処理のアルゴリズムがありますが、そういった技術もここでは使えるかもしれません。</a:t>
            </a:r>
            <a:endParaRPr lang="en-US" altLang="ja-JP" dirty="0"/>
          </a:p>
          <a:p>
            <a:r>
              <a:rPr lang="ja-JP" altLang="en-US" dirty="0"/>
              <a:t>最後にグラフから、編み機のためのコードを出力します。</a:t>
            </a:r>
            <a:endParaRPr lang="en-US" altLang="ja-JP" dirty="0"/>
          </a:p>
          <a:p>
            <a:r>
              <a:rPr lang="ja-JP" altLang="en-US" dirty="0"/>
              <a:t>手編み用の指示を得るには</a:t>
            </a:r>
            <a:r>
              <a:rPr lang="en-US" altLang="ja-JP" dirty="0" err="1"/>
              <a:t>KnitGraph</a:t>
            </a:r>
            <a:r>
              <a:rPr lang="ja-JP" altLang="en-US" dirty="0"/>
              <a:t>を逆コンパイルします。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hlinkClick r:id="rId3"/>
              </a:rPr>
              <a:t>Publications | Carnegie Mellon Textiles Lab (textiles-lab.github.io)</a:t>
            </a:r>
            <a:r>
              <a:rPr lang="ja-JP" altLang="en-US" dirty="0"/>
              <a:t>ではほかにもたくさんの興味深い論文があります。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32</a:t>
            </a:fld>
            <a:endParaRPr lang="en-US"/>
          </a:p>
        </p:txBody>
      </p:sp>
    </p:spTree>
    <p:extLst>
      <p:ext uri="{BB962C8B-B14F-4D97-AF65-F5344CB8AC3E}">
        <p14:creationId xmlns:p14="http://schemas.microsoft.com/office/powerpoint/2010/main" val="11450366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a:t>
            </a:r>
            <a:r>
              <a:rPr lang="en-US" altLang="ja-JP" dirty="0"/>
              <a:t>Stitch Meshes</a:t>
            </a:r>
            <a:r>
              <a:rPr lang="ja-JP" altLang="en-US" dirty="0"/>
              <a:t>でかぎ針編みを扱えるようにしたものもあります。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33</a:t>
            </a:fld>
            <a:endParaRPr lang="en-US"/>
          </a:p>
        </p:txBody>
      </p:sp>
    </p:spTree>
    <p:extLst>
      <p:ext uri="{BB962C8B-B14F-4D97-AF65-F5344CB8AC3E}">
        <p14:creationId xmlns:p14="http://schemas.microsoft.com/office/powerpoint/2010/main" val="14924085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latin typeface="Dubai Light" panose="020B0303030403030204" pitchFamily="34" charset="-78"/>
                <a:cs typeface="Dubai Light" panose="020B0303030403030204" pitchFamily="34" charset="-78"/>
              </a:rPr>
              <a:t>実際に編み物を作る場合、「編み」のパターンを入力しても出力結果が予想したものと違って見えるものになることがあります。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これは、糸の引っ張り具合など様々な要因に左右されるためなのですが、パターンを入力したのち、糸レベルでシミュレーションすることで、実物と近い結果を得ることが出来ます。</a:t>
            </a:r>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衣服全体を糸レベルでシミュレーションする</a:t>
            </a:r>
            <a:r>
              <a:rPr lang="en-US" altLang="ja-JP" dirty="0">
                <a:latin typeface="Dubai Light" panose="020B0303030403030204" pitchFamily="34" charset="-78"/>
                <a:cs typeface="Dubai Light" panose="020B0303030403030204" pitchFamily="34" charset="-78"/>
              </a:rPr>
              <a:t>(</a:t>
            </a:r>
            <a:r>
              <a:rPr lang="en-US" dirty="0">
                <a:latin typeface="Dubai Light" panose="020B0303030403030204" pitchFamily="34" charset="-78"/>
                <a:cs typeface="Dubai Light" panose="020B0303030403030204" pitchFamily="34" charset="-78"/>
              </a:rPr>
              <a:t>Yarn-Level Simulation of Cloth</a:t>
            </a:r>
            <a:r>
              <a:rPr lang="ja-JP" altLang="en-US" dirty="0">
                <a:latin typeface="Dubai Light" panose="020B0303030403030204" pitchFamily="34" charset="-78"/>
                <a:cs typeface="Dubai Light" panose="020B0303030403030204" pitchFamily="34" charset="-78"/>
              </a:rPr>
              <a:t>といった糸レベルでクロス・シミュレーションを行うものがある</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のは非常に大変なのですが、</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最近では、編み物で繰り返し現れるひとまとまりの小さなパッチ単位でシミュレーションする方法が提案されています。</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この論文ではパッチ単位の処理と</a:t>
            </a:r>
            <a:r>
              <a:rPr lang="en-US" altLang="ja-JP" dirty="0">
                <a:latin typeface="Dubai Light" panose="020B0303030403030204" pitchFamily="34" charset="-78"/>
                <a:cs typeface="Dubai Light" panose="020B0303030403030204" pitchFamily="34" charset="-78"/>
              </a:rPr>
              <a:t>GPU</a:t>
            </a:r>
            <a:r>
              <a:rPr lang="ja-JP" altLang="en-US" dirty="0">
                <a:latin typeface="Dubai Light" panose="020B0303030403030204" pitchFamily="34" charset="-78"/>
                <a:cs typeface="Dubai Light" panose="020B0303030403030204" pitchFamily="34" charset="-78"/>
              </a:rPr>
              <a:t>による高速化によって、結果をインタラクティブに表示することが出来ます。</a:t>
            </a:r>
            <a:br>
              <a:rPr lang="en-US" dirty="0">
                <a:latin typeface="Dubai Light" panose="020B0303030403030204" pitchFamily="34" charset="-78"/>
                <a:cs typeface="Dubai Light" panose="020B0303030403030204" pitchFamily="34" charset="-78"/>
              </a:rPr>
            </a:b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34</a:t>
            </a:fld>
            <a:endParaRPr lang="en-US"/>
          </a:p>
        </p:txBody>
      </p:sp>
    </p:spTree>
    <p:extLst>
      <p:ext uri="{BB962C8B-B14F-4D97-AF65-F5344CB8AC3E}">
        <p14:creationId xmlns:p14="http://schemas.microsoft.com/office/powerpoint/2010/main" val="15552206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こういった書籍もあります。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35</a:t>
            </a:fld>
            <a:endParaRPr lang="en-US"/>
          </a:p>
        </p:txBody>
      </p:sp>
    </p:spTree>
    <p:extLst>
      <p:ext uri="{BB962C8B-B14F-4D97-AF65-F5344CB8AC3E}">
        <p14:creationId xmlns:p14="http://schemas.microsoft.com/office/powerpoint/2010/main" val="36064081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次に質感について触れます。</a:t>
            </a:r>
            <a:br>
              <a:rPr lang="en-US" altLang="ja-JP" dirty="0"/>
            </a:br>
            <a:r>
              <a:rPr lang="ja-JP" altLang="en-US" dirty="0"/>
              <a:t>形状と別けましたが、実際にははっきりと切り分けるのは難しいです。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36</a:t>
            </a:fld>
            <a:endParaRPr lang="en-US"/>
          </a:p>
        </p:txBody>
      </p:sp>
    </p:spTree>
    <p:extLst>
      <p:ext uri="{BB962C8B-B14F-4D97-AF65-F5344CB8AC3E}">
        <p14:creationId xmlns:p14="http://schemas.microsoft.com/office/powerpoint/2010/main" val="30608132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布の見え方に関する研究の概要をまとめた文献がありますので、過去の研究をぱっと網羅したい方は見てみてください。</a:t>
            </a:r>
            <a:br>
              <a:rPr lang="en-US" altLang="ja-JP" dirty="0"/>
            </a:br>
            <a:r>
              <a:rPr lang="ja-JP" altLang="en-US" dirty="0"/>
              <a:t>交差判定などはカバーされておらず、どうやってレンダリングするのか、といった部分に関しては別の文献にて勉強する必要があるかと思います。</a:t>
            </a:r>
            <a:endParaRPr lang="en-US" altLang="ja-JP" dirty="0"/>
          </a:p>
          <a:p>
            <a:r>
              <a:rPr lang="ja-JP" altLang="en-US" dirty="0"/>
              <a:t>また、各技術の詳細については触れられておりません。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37</a:t>
            </a:fld>
            <a:endParaRPr lang="en-US"/>
          </a:p>
        </p:txBody>
      </p:sp>
    </p:spTree>
    <p:extLst>
      <p:ext uri="{BB962C8B-B14F-4D97-AF65-F5344CB8AC3E}">
        <p14:creationId xmlns:p14="http://schemas.microsoft.com/office/powerpoint/2010/main" val="40713615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いまはコンピュータの性能が高く、メモリも安価となってきたので、結構無茶なことができます。</a:t>
            </a:r>
            <a:endParaRPr lang="en-US" altLang="ja-JP" dirty="0"/>
          </a:p>
          <a:p>
            <a:r>
              <a:rPr lang="ja-JP" altLang="en-US" dirty="0"/>
              <a:t>すでにお見せした通り、繊維レベルで交差判定をしたり、光の散乱の計算を行うことも十分可能です。</a:t>
            </a:r>
            <a:endParaRPr lang="en-US" altLang="ja-JP" dirty="0"/>
          </a:p>
          <a:p>
            <a:r>
              <a:rPr lang="ja-JP" altLang="en-US" dirty="0"/>
              <a:t>しかし実際には、目的や計算資源に応じて、布を適切なもの、面やボリュームで近似する必要があります。</a:t>
            </a:r>
            <a:endParaRPr lang="en-US" altLang="ja-JP" dirty="0"/>
          </a:p>
          <a:p>
            <a:r>
              <a:rPr lang="ja-JP" altLang="en-US" dirty="0"/>
              <a:t>また糸単位で考える場合でも、繊維まで見せる必要があるのか、より糸まで見えればよいのか、など適切なレベルを選択する必要があります。</a:t>
            </a:r>
            <a:endParaRPr lang="en-US"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38</a:t>
            </a:fld>
            <a:endParaRPr lang="en-US"/>
          </a:p>
        </p:txBody>
      </p:sp>
    </p:spTree>
    <p:extLst>
      <p:ext uri="{BB962C8B-B14F-4D97-AF65-F5344CB8AC3E}">
        <p14:creationId xmlns:p14="http://schemas.microsoft.com/office/powerpoint/2010/main" val="30107748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質感につかうモデルというのは、布を何で表すか、面かボリュームなのか、チューブなのかに応じて適切なものを選択する必要があります。</a:t>
            </a:r>
            <a:endParaRPr lang="en-US" altLang="ja-JP" dirty="0"/>
          </a:p>
          <a:p>
            <a:r>
              <a:rPr lang="ja-JP" altLang="en-US" dirty="0"/>
              <a:t>面では</a:t>
            </a:r>
            <a:r>
              <a:rPr lang="en-US" altLang="ja-JP" dirty="0"/>
              <a:t>BRDF</a:t>
            </a:r>
            <a:r>
              <a:rPr lang="ja-JP" altLang="en-US" dirty="0"/>
              <a:t>、ボリュームでは位相関数、チューブでは</a:t>
            </a:r>
            <a:r>
              <a:rPr lang="en-US" altLang="ja-JP" dirty="0"/>
              <a:t>BCSDF</a:t>
            </a:r>
            <a:r>
              <a:rPr lang="ja-JP" altLang="en-US" dirty="0"/>
              <a:t>を用います。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39</a:t>
            </a:fld>
            <a:endParaRPr lang="en-US"/>
          </a:p>
        </p:txBody>
      </p:sp>
    </p:spTree>
    <p:extLst>
      <p:ext uri="{BB962C8B-B14F-4D97-AF65-F5344CB8AC3E}">
        <p14:creationId xmlns:p14="http://schemas.microsoft.com/office/powerpoint/2010/main" val="25727240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過去には、効率のいいデータ構造がなかったり、交差判定のコストが高かったりしたため、繊維一本一本を扱って布を表現することはあまり行われませんでした。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その代わりに、ポリゴン</a:t>
            </a:r>
            <a:r>
              <a:rPr lang="en-US" altLang="ja-JP" dirty="0"/>
              <a:t>(</a:t>
            </a:r>
            <a:r>
              <a:rPr lang="ja-JP" altLang="en-US" dirty="0"/>
              <a:t>主に三角形</a:t>
            </a:r>
            <a:r>
              <a:rPr lang="en-US" altLang="ja-JP" dirty="0"/>
              <a:t>)</a:t>
            </a:r>
            <a:r>
              <a:rPr lang="ja-JP" altLang="en-US" dirty="0"/>
              <a:t>からなるメッシュで布を近似することがほとんどでした。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ポリゴンで表現する場合には</a:t>
            </a:r>
            <a:r>
              <a:rPr lang="en-US" altLang="ja-JP" dirty="0"/>
              <a:t>BSDF</a:t>
            </a:r>
            <a:r>
              <a:rPr lang="ja-JP" altLang="en-US" dirty="0"/>
              <a:t>という関数とセットで使用することになります。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BSDF</a:t>
            </a:r>
            <a:r>
              <a:rPr lang="ja-JP" altLang="en-US" dirty="0"/>
              <a:t>は</a:t>
            </a:r>
            <a:r>
              <a:rPr lang="en-US" b="0" i="0" dirty="0">
                <a:solidFill>
                  <a:srgbClr val="000000"/>
                </a:solidFill>
                <a:effectLst/>
                <a:latin typeface="Linux Libertine"/>
              </a:rPr>
              <a:t>Bidirectional scattering distribution function</a:t>
            </a:r>
            <a:r>
              <a:rPr lang="ja-JP" altLang="en-US" b="0" i="0" dirty="0">
                <a:solidFill>
                  <a:srgbClr val="000000"/>
                </a:solidFill>
                <a:effectLst/>
                <a:latin typeface="Linux Libertine"/>
              </a:rPr>
              <a:t>の略で光が</a:t>
            </a:r>
            <a:r>
              <a:rPr lang="en-US" altLang="ja-JP" b="0" i="0" dirty="0">
                <a:solidFill>
                  <a:srgbClr val="000000"/>
                </a:solidFill>
                <a:effectLst/>
                <a:latin typeface="Linux Libertine"/>
              </a:rPr>
              <a:t>Surface</a:t>
            </a:r>
            <a:r>
              <a:rPr lang="ja-JP" altLang="en-US" b="0" i="0" dirty="0">
                <a:solidFill>
                  <a:srgbClr val="000000"/>
                </a:solidFill>
                <a:effectLst/>
                <a:latin typeface="Linux Libertine"/>
              </a:rPr>
              <a:t>に当たった時にどう反射したり、透過していったりするかをつかさどるものになります。</a:t>
            </a:r>
            <a:br>
              <a:rPr lang="en-US" altLang="ja-JP" b="0" i="0" dirty="0">
                <a:solidFill>
                  <a:srgbClr val="000000"/>
                </a:solidFill>
                <a:effectLst/>
                <a:latin typeface="Linux Libertine"/>
              </a:rPr>
            </a:br>
            <a:endParaRPr lang="en-US" altLang="ja-JP" b="0" i="0" dirty="0">
              <a:solidFill>
                <a:srgbClr val="000000"/>
              </a:solidFill>
              <a:effectLst/>
              <a:latin typeface="Linux Liberti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ポリゴンと</a:t>
            </a:r>
            <a:r>
              <a:rPr lang="en-US" altLang="ja-JP" dirty="0"/>
              <a:t>BSDF</a:t>
            </a:r>
            <a:r>
              <a:rPr lang="ja-JP" altLang="en-US" dirty="0"/>
              <a:t>による表現は遠景では十分ですが、近景では説得力のある画像を生成することができません。</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近景であると、糸による凹凸が表現できませんし、シルエットは実際の布のように複雑にならず、ぱきっとした曲線や直線になってしまいます。</a:t>
            </a:r>
            <a:br>
              <a:rPr lang="en-US" altLang="ja-JP" dirty="0"/>
            </a:br>
            <a:endParaRPr lang="en-US" b="0" i="0" dirty="0">
              <a:solidFill>
                <a:srgbClr val="000000"/>
              </a:solidFill>
              <a:effectLst/>
              <a:latin typeface="Linux Libertine"/>
            </a:endParaRP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40</a:t>
            </a:fld>
            <a:endParaRPr lang="en-US"/>
          </a:p>
        </p:txBody>
      </p:sp>
    </p:spTree>
    <p:extLst>
      <p:ext uri="{BB962C8B-B14F-4D97-AF65-F5344CB8AC3E}">
        <p14:creationId xmlns:p14="http://schemas.microsoft.com/office/powerpoint/2010/main" val="24932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一般的なクロスシミュレーションは私はあまり詳しくありませんので、今日は紹介いたしません。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a:t>
            </a:fld>
            <a:endParaRPr lang="en-US"/>
          </a:p>
        </p:txBody>
      </p:sp>
    </p:spTree>
    <p:extLst>
      <p:ext uri="{BB962C8B-B14F-4D97-AF65-F5344CB8AC3E}">
        <p14:creationId xmlns:p14="http://schemas.microsoft.com/office/powerpoint/2010/main" val="12274413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dirty="0">
                <a:solidFill>
                  <a:srgbClr val="000000"/>
                </a:solidFill>
                <a:effectLst/>
                <a:latin typeface="Linux Libertine"/>
              </a:rPr>
              <a:t>それでも布の質感を低コストで近似できることから、様々な研究が行われてきました。</a:t>
            </a:r>
            <a:endParaRPr lang="en-US" altLang="ja-JP" b="0" i="0" dirty="0">
              <a:solidFill>
                <a:srgbClr val="000000"/>
              </a:solidFill>
              <a:effectLst/>
              <a:latin typeface="Linux Libertine"/>
            </a:endParaRPr>
          </a:p>
          <a:p>
            <a:r>
              <a:rPr lang="ja-JP" altLang="en-US" b="0" i="0" dirty="0">
                <a:solidFill>
                  <a:srgbClr val="000000"/>
                </a:solidFill>
                <a:effectLst/>
                <a:latin typeface="Linux Libertine"/>
              </a:rPr>
              <a:t>この論文では、織られた布の光沢をモデル化していて、反射による光沢が布の表現で重要だと主張しています。</a:t>
            </a:r>
            <a:endParaRPr lang="en-US" altLang="ja-JP" b="0" i="0" dirty="0">
              <a:solidFill>
                <a:srgbClr val="000000"/>
              </a:solidFill>
              <a:effectLst/>
              <a:latin typeface="Linux Libertine"/>
            </a:endParaRPr>
          </a:p>
          <a:p>
            <a:r>
              <a:rPr lang="ja-JP" altLang="en-US" b="0" i="0" dirty="0">
                <a:solidFill>
                  <a:srgbClr val="000000"/>
                </a:solidFill>
                <a:effectLst/>
                <a:latin typeface="Linux Libertine"/>
              </a:rPr>
              <a:t>糸同士が影を落としたり、遮蔽したりする</a:t>
            </a:r>
            <a:r>
              <a:rPr lang="en-US" altLang="ja-JP" b="0" i="0" dirty="0">
                <a:solidFill>
                  <a:srgbClr val="000000"/>
                </a:solidFill>
                <a:effectLst/>
                <a:latin typeface="Linux Libertine"/>
              </a:rPr>
              <a:t>shadowing</a:t>
            </a:r>
            <a:r>
              <a:rPr lang="ja-JP" altLang="en-US" b="0" i="0" dirty="0">
                <a:solidFill>
                  <a:srgbClr val="000000"/>
                </a:solidFill>
                <a:effectLst/>
                <a:latin typeface="Linux Libertine"/>
              </a:rPr>
              <a:t>、</a:t>
            </a:r>
            <a:r>
              <a:rPr lang="en-US" altLang="ja-JP" b="0" i="0" dirty="0">
                <a:solidFill>
                  <a:srgbClr val="000000"/>
                </a:solidFill>
                <a:effectLst/>
                <a:latin typeface="Linux Libertine"/>
              </a:rPr>
              <a:t>masking</a:t>
            </a:r>
            <a:r>
              <a:rPr lang="ja-JP" altLang="en-US" b="0" i="0" dirty="0">
                <a:solidFill>
                  <a:srgbClr val="000000"/>
                </a:solidFill>
                <a:effectLst/>
                <a:latin typeface="Linux Libertine"/>
              </a:rPr>
              <a:t>といったものは考慮されていないため、右上のように浅い角度で見た場合、写真のように暗くならない部分があります。</a:t>
            </a:r>
            <a:endParaRPr lang="en-US" altLang="ja-JP" b="0" i="0" dirty="0">
              <a:solidFill>
                <a:srgbClr val="000000"/>
              </a:solidFill>
              <a:effectLst/>
              <a:latin typeface="Linux Libertine"/>
            </a:endParaRPr>
          </a:p>
          <a:p>
            <a:endParaRPr lang="en-US" altLang="ja-JP" b="0" i="0" dirty="0">
              <a:solidFill>
                <a:srgbClr val="000000"/>
              </a:solidFill>
              <a:effectLst/>
              <a:latin typeface="Linux Libertine"/>
            </a:endParaRPr>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41</a:t>
            </a:fld>
            <a:endParaRPr lang="en-US"/>
          </a:p>
        </p:txBody>
      </p:sp>
    </p:spTree>
    <p:extLst>
      <p:ext uri="{BB962C8B-B14F-4D97-AF65-F5344CB8AC3E}">
        <p14:creationId xmlns:p14="http://schemas.microsoft.com/office/powerpoint/2010/main" val="25823809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a:t>
            </a:r>
            <a:r>
              <a:rPr lang="en-US" altLang="ja-JP" dirty="0"/>
              <a:t>Sadeghi</a:t>
            </a:r>
            <a:r>
              <a:rPr lang="ja-JP" altLang="en-US" dirty="0"/>
              <a:t>による</a:t>
            </a:r>
            <a:r>
              <a:rPr lang="en-US" altLang="ja-JP" dirty="0"/>
              <a:t>BSDF</a:t>
            </a:r>
            <a:r>
              <a:rPr lang="ja-JP" altLang="en-US" dirty="0"/>
              <a:t>も同じように織りを考慮しています。</a:t>
            </a:r>
            <a:endParaRPr lang="en-US" altLang="ja-JP" dirty="0"/>
          </a:p>
          <a:p>
            <a:r>
              <a:rPr lang="ja-JP" altLang="en-US" dirty="0"/>
              <a:t>経糸緯糸が見る角度によって、どのようにお互いを遮蔽するかといったことを考慮に入れているので少し複雑な見た目を再現できます。</a:t>
            </a:r>
            <a:endParaRPr lang="en-US" altLang="ja-JP" dirty="0"/>
          </a:p>
          <a:p>
            <a:r>
              <a:rPr lang="ja-JP" altLang="en-US" dirty="0"/>
              <a:t>後続の</a:t>
            </a:r>
            <a:r>
              <a:rPr lang="en-US" altLang="ja-JP" dirty="0"/>
              <a:t>Nelson</a:t>
            </a:r>
            <a:r>
              <a:rPr lang="ja-JP" altLang="en-US" dirty="0"/>
              <a:t>らの論文ではそれをさらに使いやすくしており、</a:t>
            </a:r>
            <a:r>
              <a:rPr lang="en-US" altLang="ja-JP" dirty="0"/>
              <a:t>2016</a:t>
            </a:r>
            <a:r>
              <a:rPr lang="ja-JP" altLang="en-US" dirty="0"/>
              <a:t>年のものですがその当時</a:t>
            </a:r>
            <a:r>
              <a:rPr lang="en-US" altLang="ja-JP" dirty="0"/>
              <a:t>IKEA</a:t>
            </a:r>
            <a:r>
              <a:rPr lang="ja-JP" altLang="en-US" dirty="0"/>
              <a:t>で使われたいた様です。</a:t>
            </a:r>
            <a:endParaRPr lang="en-US" altLang="ja-JP" dirty="0"/>
          </a:p>
          <a:p>
            <a:r>
              <a:rPr lang="en-US" altLang="ja-JP" dirty="0"/>
              <a:t>IKEA</a:t>
            </a:r>
            <a:r>
              <a:rPr lang="ja-JP" altLang="en-US" dirty="0"/>
              <a:t>ではカタログの多くに</a:t>
            </a:r>
            <a:r>
              <a:rPr lang="en-US" altLang="ja-JP" dirty="0"/>
              <a:t>CG</a:t>
            </a:r>
            <a:r>
              <a:rPr lang="ja-JP" altLang="en-US" dirty="0"/>
              <a:t>が使われています。いまもこのモデルが使われているかわ定かではないですが、おそらく</a:t>
            </a:r>
            <a:r>
              <a:rPr lang="en-US" altLang="ja-JP" dirty="0"/>
              <a:t>NO</a:t>
            </a:r>
            <a:r>
              <a:rPr lang="ja-JP" altLang="en-US" dirty="0"/>
              <a:t>ではないでしょうか。</a:t>
            </a:r>
            <a:endParaRPr lang="en-US" altLang="ja-JP" dirty="0"/>
          </a:p>
          <a:p>
            <a:endParaRPr lang="en-US" dirty="0"/>
          </a:p>
          <a:p>
            <a:r>
              <a:rPr lang="ja-JP" altLang="en-US" dirty="0"/>
              <a:t>織りを考慮しているのはよいですが、先のものと同様に、やはり出力がどうしても金属のシートのような絵ばかりになってしまうところが残念なところです。</a:t>
            </a:r>
            <a:br>
              <a:rPr lang="en-US" altLang="ja-JP" dirty="0"/>
            </a:br>
            <a:r>
              <a:rPr lang="ja-JP" altLang="en-US" dirty="0"/>
              <a:t>この辺りがポリゴンと</a:t>
            </a:r>
            <a:r>
              <a:rPr lang="en-US" altLang="ja-JP" dirty="0"/>
              <a:t>BSDF</a:t>
            </a:r>
            <a:r>
              <a:rPr lang="ja-JP" altLang="en-US" dirty="0"/>
              <a:t>による表現の限界でしょう。</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42</a:t>
            </a:fld>
            <a:endParaRPr lang="en-US"/>
          </a:p>
        </p:txBody>
      </p:sp>
    </p:spTree>
    <p:extLst>
      <p:ext uri="{BB962C8B-B14F-4D97-AF65-F5344CB8AC3E}">
        <p14:creationId xmlns:p14="http://schemas.microsoft.com/office/powerpoint/2010/main" val="19844231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こちらは同じ</a:t>
            </a:r>
            <a:r>
              <a:rPr lang="en-US" altLang="ja-JP" dirty="0"/>
              <a:t>BSDF</a:t>
            </a:r>
            <a:r>
              <a:rPr lang="ja-JP" altLang="en-US" dirty="0"/>
              <a:t>でも少し異なったものです。</a:t>
            </a:r>
            <a:endParaRPr lang="en-US" altLang="ja-JP" dirty="0"/>
          </a:p>
          <a:p>
            <a:r>
              <a:rPr lang="ja-JP" altLang="en-US" dirty="0"/>
              <a:t>先に挙げた</a:t>
            </a:r>
            <a:r>
              <a:rPr lang="en-US" altLang="ja-JP" dirty="0"/>
              <a:t>BSDF</a:t>
            </a:r>
            <a:r>
              <a:rPr lang="ja-JP" altLang="en-US" dirty="0"/>
              <a:t>は糸の光沢が取り扱いの対象でしたが、こちらは毛羽立ち、ポリゴンから垂直に生えた毛、による光の散乱が計算の対象になっています。</a:t>
            </a:r>
            <a:endParaRPr lang="en-US" altLang="ja-JP" dirty="0"/>
          </a:p>
          <a:p>
            <a:r>
              <a:rPr lang="ja-JP" altLang="en-US" dirty="0"/>
              <a:t>左はなし、右がありで、効果は一目瞭然だと思います。商用のレンダラでも使われています。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43</a:t>
            </a:fld>
            <a:endParaRPr lang="en-US"/>
          </a:p>
        </p:txBody>
      </p:sp>
    </p:spTree>
    <p:extLst>
      <p:ext uri="{BB962C8B-B14F-4D97-AF65-F5344CB8AC3E}">
        <p14:creationId xmlns:p14="http://schemas.microsoft.com/office/powerpoint/2010/main" val="2338142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この手法も</a:t>
            </a:r>
            <a:r>
              <a:rPr lang="en-US" altLang="ja-JP" dirty="0"/>
              <a:t>BSDF</a:t>
            </a:r>
            <a:r>
              <a:rPr lang="ja-JP" altLang="en-US" dirty="0"/>
              <a:t>を用いていますが、論文中では</a:t>
            </a:r>
            <a:r>
              <a:rPr lang="en-US" altLang="ja-JP" dirty="0"/>
              <a:t>PLY-BSDF</a:t>
            </a:r>
            <a:r>
              <a:rPr lang="ja-JP" altLang="en-US" dirty="0"/>
              <a:t>と呼ばれていて、糸に適用します。</a:t>
            </a:r>
            <a:br>
              <a:rPr lang="en-US" altLang="ja-JP" dirty="0"/>
            </a:br>
            <a:r>
              <a:rPr lang="ja-JP" altLang="en-US" dirty="0"/>
              <a:t>こちらは商用ソフトウェア、</a:t>
            </a:r>
            <a:r>
              <a:rPr lang="en-US" altLang="ja-JP" dirty="0" err="1"/>
              <a:t>Keyshot</a:t>
            </a:r>
            <a:r>
              <a:rPr lang="ja-JP" altLang="en-US" dirty="0"/>
              <a:t>に搭載されている</a:t>
            </a:r>
            <a:r>
              <a:rPr lang="en-US" altLang="ja-JP" dirty="0"/>
              <a:t>RealCloth</a:t>
            </a:r>
            <a:r>
              <a:rPr lang="ja-JP" altLang="en-US" dirty="0"/>
              <a:t>という機能で使われているものです。</a:t>
            </a:r>
            <a:endParaRPr lang="en-US" altLang="ja-JP" dirty="0"/>
          </a:p>
          <a:p>
            <a:r>
              <a:rPr lang="ja-JP" altLang="en-US" dirty="0"/>
              <a:t>使われている</a:t>
            </a:r>
            <a:r>
              <a:rPr lang="en-US" altLang="ja-JP" dirty="0"/>
              <a:t>BSDF</a:t>
            </a:r>
            <a:r>
              <a:rPr lang="ja-JP" altLang="en-US" dirty="0"/>
              <a:t>自体は新しいものではなく、</a:t>
            </a:r>
            <a:r>
              <a:rPr lang="en-US" altLang="ja-JP" dirty="0"/>
              <a:t>GGX</a:t>
            </a:r>
            <a:r>
              <a:rPr lang="ja-JP" altLang="en-US" dirty="0"/>
              <a:t>、</a:t>
            </a:r>
            <a:r>
              <a:rPr lang="en-US" altLang="ja-JP" dirty="0"/>
              <a:t>Lambertian</a:t>
            </a:r>
            <a:r>
              <a:rPr lang="ja-JP" altLang="en-US" dirty="0"/>
              <a:t>、</a:t>
            </a:r>
            <a:r>
              <a:rPr lang="en-US" dirty="0" err="1"/>
              <a:t>Lommel-Seeliger</a:t>
            </a:r>
            <a:r>
              <a:rPr lang="ja-JP" altLang="en-US" dirty="0"/>
              <a:t>といわれる３つの標準的なモデルを組み合わせています。</a:t>
            </a:r>
            <a:endParaRPr lang="en-US" altLang="ja-JP" dirty="0"/>
          </a:p>
          <a:p>
            <a:r>
              <a:rPr lang="ja-JP" altLang="en-US" dirty="0"/>
              <a:t>繊維レベルの細かい凹凸はテクスチャマップで</a:t>
            </a:r>
            <a:r>
              <a:rPr lang="en-US" altLang="ja-JP" dirty="0"/>
              <a:t>(</a:t>
            </a:r>
            <a:r>
              <a:rPr lang="en-US" altLang="ja-JP" dirty="0" err="1"/>
              <a:t>NormalMap</a:t>
            </a:r>
            <a:r>
              <a:rPr lang="en-US" altLang="ja-JP" dirty="0"/>
              <a:t>)</a:t>
            </a:r>
            <a:r>
              <a:rPr lang="ja-JP" altLang="en-US" dirty="0"/>
              <a:t>。</a:t>
            </a:r>
            <a:endParaRPr lang="en-US" altLang="ja-JP" dirty="0"/>
          </a:p>
          <a:p>
            <a:r>
              <a:rPr lang="ja-JP" altLang="en-US" dirty="0"/>
              <a:t>繊維単位で</a:t>
            </a:r>
            <a:r>
              <a:rPr lang="en-US" altLang="ja-JP" dirty="0"/>
              <a:t>BCSDF</a:t>
            </a:r>
            <a:r>
              <a:rPr lang="ja-JP" altLang="en-US" dirty="0"/>
              <a:t>をアサインしても実際の布の質感にマッチさせるのが大変という主張がなされていますが、</a:t>
            </a:r>
            <a:endParaRPr lang="en-US" altLang="ja-JP" dirty="0"/>
          </a:p>
          <a:p>
            <a:r>
              <a:rPr lang="ja-JP" altLang="en-US" dirty="0"/>
              <a:t>マッチしない原因として、交差判定の精度など様々なものが考えられるため、繊維単位で</a:t>
            </a:r>
            <a:r>
              <a:rPr lang="en-US" altLang="ja-JP" dirty="0"/>
              <a:t>BCSDF</a:t>
            </a:r>
            <a:r>
              <a:rPr lang="ja-JP" altLang="en-US" dirty="0"/>
              <a:t>をアサインすること自体が悪いとも思えません。</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44</a:t>
            </a:fld>
            <a:endParaRPr lang="en-US"/>
          </a:p>
        </p:txBody>
      </p:sp>
    </p:spTree>
    <p:extLst>
      <p:ext uri="{BB962C8B-B14F-4D97-AF65-F5344CB8AC3E}">
        <p14:creationId xmlns:p14="http://schemas.microsoft.com/office/powerpoint/2010/main" val="12095362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また、ニットなどは高解像度のボリュームとして扱うこともあります。十分リアルなものが生成できるがこちらも近景まで正確に描こうとするとデータは大きくなります。</a:t>
            </a:r>
            <a:br>
              <a:rPr lang="en-US" altLang="ja-JP" dirty="0"/>
            </a:br>
            <a:r>
              <a:rPr lang="ja-JP" altLang="en-US" dirty="0"/>
              <a:t>ボリュームを扱う場合は</a:t>
            </a:r>
            <a:r>
              <a:rPr lang="en-US" altLang="ja-JP" dirty="0"/>
              <a:t>Phase</a:t>
            </a:r>
            <a:r>
              <a:rPr lang="ja-JP" altLang="en-US" dirty="0"/>
              <a:t> </a:t>
            </a:r>
            <a:r>
              <a:rPr lang="en-US" altLang="ja-JP" dirty="0"/>
              <a:t>Function</a:t>
            </a:r>
            <a:r>
              <a:rPr lang="ja-JP" altLang="en-US" dirty="0"/>
              <a:t>という</a:t>
            </a:r>
            <a:r>
              <a:rPr lang="en-US" altLang="ja-JP" dirty="0"/>
              <a:t>BSDF</a:t>
            </a:r>
            <a:r>
              <a:rPr lang="ja-JP" altLang="en-US" dirty="0"/>
              <a:t>のボリューム版といえるものを使って計算を行います。</a:t>
            </a:r>
            <a:br>
              <a:rPr lang="en-US" altLang="ja-JP" dirty="0"/>
            </a:br>
            <a:r>
              <a:rPr lang="en-US" altLang="ja-JP" sz="1200" dirty="0">
                <a:latin typeface="Dubai Light" panose="020B0303030403030204" pitchFamily="34" charset="-78"/>
                <a:cs typeface="Dubai Light" panose="020B0303030403030204" pitchFamily="34" charset="-78"/>
                <a:hlinkClick r:id="rId3"/>
              </a:rPr>
              <a:t>http://www.pbr-book.org/3ed-2018/Volume_Scattering/Phase_Functions.html</a:t>
            </a:r>
            <a:endParaRPr lang="en-US" altLang="ja-JP" sz="1200" dirty="0">
              <a:latin typeface="Dubai Light" panose="020B0303030403030204" pitchFamily="34" charset="-78"/>
              <a:cs typeface="Dubai Light" panose="020B0303030403030204" pitchFamily="34" charset="-78"/>
            </a:endParaRPr>
          </a:p>
          <a:p>
            <a:r>
              <a:rPr lang="ja-JP" altLang="en-US" sz="1200" dirty="0">
                <a:latin typeface="Dubai Light" panose="020B0303030403030204" pitchFamily="34" charset="-78"/>
                <a:cs typeface="Dubai Light" panose="020B0303030403030204" pitchFamily="34" charset="-78"/>
              </a:rPr>
              <a:t>ボリュームデータを構造と光学的な特性を表すものとを分離しておけば、質感の編集がしやすくなります。</a:t>
            </a:r>
            <a:endParaRPr lang="en-US" altLang="ja-JP" sz="1200" dirty="0">
              <a:latin typeface="Dubai Light" panose="020B0303030403030204" pitchFamily="34" charset="-78"/>
              <a:cs typeface="Dubai Light" panose="020B0303030403030204" pitchFamily="34" charset="-78"/>
            </a:endParaRPr>
          </a:p>
          <a:p>
            <a:r>
              <a:rPr lang="ja-JP" altLang="en-US" sz="1200" dirty="0">
                <a:latin typeface="Dubai Light" panose="020B0303030403030204" pitchFamily="34" charset="-78"/>
                <a:cs typeface="Dubai Light" panose="020B0303030403030204" pitchFamily="34" charset="-78"/>
              </a:rPr>
              <a:t>また、ボリュームデータを異なる解像度</a:t>
            </a:r>
            <a:r>
              <a:rPr lang="en-US" altLang="ja-JP" sz="1200" dirty="0">
                <a:latin typeface="Dubai Light" panose="020B0303030403030204" pitchFamily="34" charset="-78"/>
                <a:cs typeface="Dubai Light" panose="020B0303030403030204" pitchFamily="34" charset="-78"/>
              </a:rPr>
              <a:t>(</a:t>
            </a:r>
            <a:r>
              <a:rPr lang="ja-JP" altLang="en-US" sz="1200" dirty="0">
                <a:latin typeface="Dubai Light" panose="020B0303030403030204" pitchFamily="34" charset="-78"/>
                <a:cs typeface="Dubai Light" panose="020B0303030403030204" pitchFamily="34" charset="-78"/>
              </a:rPr>
              <a:t>荒いものから細かいものまで何段階か</a:t>
            </a:r>
            <a:r>
              <a:rPr lang="en-US" altLang="ja-JP" sz="1200" dirty="0">
                <a:latin typeface="Dubai Light" panose="020B0303030403030204" pitchFamily="34" charset="-78"/>
                <a:cs typeface="Dubai Light" panose="020B0303030403030204" pitchFamily="34" charset="-78"/>
              </a:rPr>
              <a:t>)</a:t>
            </a:r>
            <a:r>
              <a:rPr lang="ja-JP" altLang="en-US" sz="1200" dirty="0">
                <a:latin typeface="Dubai Light" panose="020B0303030403030204" pitchFamily="34" charset="-78"/>
                <a:cs typeface="Dubai Light" panose="020B0303030403030204" pitchFamily="34" charset="-78"/>
              </a:rPr>
              <a:t>で保持しておけば、近景から遠景までアニメーションする場合などに、適切な</a:t>
            </a:r>
            <a:r>
              <a:rPr lang="en-US" altLang="ja-JP" sz="1200" dirty="0">
                <a:latin typeface="Dubai Light" panose="020B0303030403030204" pitchFamily="34" charset="-78"/>
                <a:cs typeface="Dubai Light" panose="020B0303030403030204" pitchFamily="34" charset="-78"/>
              </a:rPr>
              <a:t>LOD</a:t>
            </a:r>
            <a:r>
              <a:rPr lang="ja-JP" altLang="en-US" sz="1200" dirty="0">
                <a:latin typeface="Dubai Light" panose="020B0303030403030204" pitchFamily="34" charset="-78"/>
                <a:cs typeface="Dubai Light" panose="020B0303030403030204" pitchFamily="34" charset="-78"/>
              </a:rPr>
              <a:t>を選択することが出来るので、計算効率がいくぶん良くなります。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45</a:t>
            </a:fld>
            <a:endParaRPr lang="en-US"/>
          </a:p>
        </p:txBody>
      </p:sp>
    </p:spTree>
    <p:extLst>
      <p:ext uri="{BB962C8B-B14F-4D97-AF65-F5344CB8AC3E}">
        <p14:creationId xmlns:p14="http://schemas.microsoft.com/office/powerpoint/2010/main" val="7659525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最近はコンピュータの性能の向上によって、毛を一本一本容易に扱うとことができるようになってきましたが、この場合はたいてい、毛をガラスでできたチューブのようなものと想定します。</a:t>
            </a:r>
            <a:endParaRPr lang="en-US" altLang="ja-JP" dirty="0"/>
          </a:p>
          <a:p>
            <a:r>
              <a:rPr lang="ja-JP" altLang="en-US" dirty="0"/>
              <a:t>モデルを簡素化するため、断面は円であったり、楕円であったり単純な形状を仮定しますが、動物の毛用に提案されたモデルでは</a:t>
            </a:r>
            <a:r>
              <a:rPr lang="en-US" altLang="ja-JP" dirty="0"/>
              <a:t>2</a:t>
            </a:r>
            <a:r>
              <a:rPr lang="ja-JP" altLang="en-US" dirty="0"/>
              <a:t>重になったチューブを仮定するものもあり、動物由来の糸を表現するのに妥当かと考えられます。</a:t>
            </a:r>
            <a:endParaRPr lang="en-US" altLang="ja-JP" dirty="0"/>
          </a:p>
          <a:p>
            <a:r>
              <a:rPr lang="ja-JP" altLang="en-US" dirty="0"/>
              <a:t>ただし、</a:t>
            </a:r>
            <a:r>
              <a:rPr lang="en-US" altLang="ja-JP" dirty="0"/>
              <a:t>Forensic</a:t>
            </a:r>
            <a:r>
              <a:rPr lang="ja-JP" altLang="en-US" dirty="0"/>
              <a:t> </a:t>
            </a:r>
            <a:r>
              <a:rPr lang="en-US" altLang="ja-JP" dirty="0"/>
              <a:t>Science</a:t>
            </a:r>
            <a:r>
              <a:rPr lang="ja-JP" altLang="en-US" dirty="0"/>
              <a:t>の資料を見ると、動物の毛は非常に複雑な構造をもったものが多いこともわかり、どの動物の毛で作られた糸なのか、使用するモデルは適切か、は確認したほうが良いかもしれません。</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BCSDF</a:t>
            </a:r>
            <a:r>
              <a:rPr lang="ja-JP" altLang="en-US" dirty="0"/>
              <a:t>は</a:t>
            </a:r>
            <a:r>
              <a:rPr lang="en-US" dirty="0"/>
              <a:t>bidirectional curve scattering distribution</a:t>
            </a:r>
            <a:r>
              <a:rPr lang="ja-JP" altLang="en-US" dirty="0"/>
              <a:t>の略で、</a:t>
            </a:r>
            <a:r>
              <a:rPr lang="en-US" altLang="ja-JP" dirty="0"/>
              <a:t>BSDF</a:t>
            </a:r>
            <a:r>
              <a:rPr lang="ja-JP" altLang="en-US" dirty="0"/>
              <a:t>のカーブ版といえるもので、究極には繊維一本一本に</a:t>
            </a:r>
            <a:r>
              <a:rPr lang="en-US" altLang="ja-JP" dirty="0"/>
              <a:t>BCSDF</a:t>
            </a:r>
            <a:r>
              <a:rPr lang="ja-JP" altLang="en-US" dirty="0"/>
              <a:t>を適応し、複数の繊維を紡いで糸を作り、織ったり編んだりすればよいわけです。</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46</a:t>
            </a:fld>
            <a:endParaRPr lang="en-US"/>
          </a:p>
        </p:txBody>
      </p:sp>
    </p:spTree>
    <p:extLst>
      <p:ext uri="{BB962C8B-B14F-4D97-AF65-F5344CB8AC3E}">
        <p14:creationId xmlns:p14="http://schemas.microsoft.com/office/powerpoint/2010/main" val="34642241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で、実際にそういったアプローチをとろうとした場合、球と円錐を使ったモデル含め細いチューブ形状では、数値計算誤差によって生じる交差判定のエラー、また意図しないカーブの自己交差、など様々な原因によって、</a:t>
            </a:r>
            <a:endParaRPr lang="en-US" altLang="ja-JP" dirty="0"/>
          </a:p>
          <a:p>
            <a:r>
              <a:rPr lang="ja-JP" altLang="en-US" dirty="0"/>
              <a:t>単純にガラスなどの誘電体の質感を割り当てることすら難しい場合があります。先ほど軽く触れた交差判定で使われる</a:t>
            </a:r>
            <a:r>
              <a:rPr lang="en-US" altLang="ja-JP" dirty="0"/>
              <a:t>BVH</a:t>
            </a:r>
            <a:r>
              <a:rPr lang="ja-JP" altLang="en-US" dirty="0"/>
              <a:t>というデータ構造では、当たり判定のミスを減らすための研究が行われています。</a:t>
            </a:r>
            <a:endParaRPr lang="en-US" altLang="ja-JP" dirty="0"/>
          </a:p>
          <a:p>
            <a:r>
              <a:rPr lang="ja-JP" altLang="en-US" dirty="0"/>
              <a:t>ほかにも自己交差を避けるためには</a:t>
            </a:r>
            <a:r>
              <a:rPr lang="en-US" altLang="ja-JP" dirty="0"/>
              <a:t>Repulsive Curves</a:t>
            </a:r>
            <a:r>
              <a:rPr lang="ja-JP" altLang="en-US" dirty="0"/>
              <a:t>といった手法が役に立つかもしれません。</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47</a:t>
            </a:fld>
            <a:endParaRPr lang="en-US"/>
          </a:p>
        </p:txBody>
      </p:sp>
    </p:spTree>
    <p:extLst>
      <p:ext uri="{BB962C8B-B14F-4D97-AF65-F5344CB8AC3E}">
        <p14:creationId xmlns:p14="http://schemas.microsoft.com/office/powerpoint/2010/main" val="7324789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髪の毛や動物の毛のために提案されたモデルでは、断面を完全な円や楕円として簡略化しています。</a:t>
            </a:r>
            <a:endParaRPr lang="en-US" altLang="ja-JP" dirty="0"/>
          </a:p>
          <a:p>
            <a:r>
              <a:rPr lang="ja-JP" altLang="en-US" dirty="0"/>
              <a:t>したがって、繊維レベルで光の散乱を計算した場合、実物との乖離が大きくなってしまうのは、繊維に適応した光の散乱モデルが単純すぎるのが一因であると考えられます。</a:t>
            </a:r>
            <a:endParaRPr lang="en-US" altLang="ja-JP" dirty="0"/>
          </a:p>
          <a:p>
            <a:endParaRPr lang="en-US" altLang="ja-JP" dirty="0"/>
          </a:p>
          <a:p>
            <a:r>
              <a:rPr lang="ja-JP" altLang="en-US" dirty="0"/>
              <a:t>この論文では繊維の断面が複雑な形状であるという事実に着目して、実際に測定したデータをテーブルとして保持して</a:t>
            </a:r>
            <a:r>
              <a:rPr lang="en-US" altLang="ja-JP" dirty="0"/>
              <a:t>BCSDF</a:t>
            </a:r>
            <a:r>
              <a:rPr lang="ja-JP" altLang="en-US" dirty="0"/>
              <a:t>として利用します。</a:t>
            </a:r>
            <a:endParaRPr lang="en-US" altLang="ja-JP" dirty="0"/>
          </a:p>
          <a:p>
            <a:r>
              <a:rPr lang="ja-JP" altLang="en-US" dirty="0"/>
              <a:t>特に植物由来の繊維の断面が円形から離れており、人口繊維や動物由来のものは割と円に近いようです。</a:t>
            </a:r>
            <a:endParaRPr lang="en-US" altLang="ja-JP" dirty="0"/>
          </a:p>
          <a:p>
            <a:r>
              <a:rPr lang="ja-JP" altLang="en-US" dirty="0"/>
              <a:t>コットンは普段皆さんが着用するものの大部分を占めていますから、この違いは無視できません。</a:t>
            </a:r>
            <a:endParaRPr lang="en-US" altLang="ja-JP" dirty="0"/>
          </a:p>
          <a:p>
            <a:endParaRPr lang="en-US" altLang="ja-JP" dirty="0"/>
          </a:p>
          <a:p>
            <a:r>
              <a:rPr lang="ja-JP" altLang="en-US" dirty="0"/>
              <a:t>測定されたデータは複雑なので単純な解析モデルのフィットはあきらめています。</a:t>
            </a:r>
            <a:endParaRPr lang="en-US" altLang="ja-JP" dirty="0"/>
          </a:p>
          <a:p>
            <a:r>
              <a:rPr lang="ja-JP" altLang="en-US" dirty="0"/>
              <a:t>また、測定データは著者に連絡することでもらえるようですが、商用利用が出来ません。</a:t>
            </a:r>
            <a:br>
              <a:rPr lang="en-US" altLang="ja-JP" dirty="0"/>
            </a:br>
            <a:r>
              <a:rPr lang="en-US" altLang="ja-JP" dirty="0"/>
              <a:t>http://giga.cps.unizar.es/~ajarabo/pubs/clothEGSR17/data/#downloads</a:t>
            </a:r>
          </a:p>
          <a:p>
            <a:endParaRPr lang="en-US" altLang="ja-JP" dirty="0"/>
          </a:p>
          <a:p>
            <a:r>
              <a:rPr lang="ja-JP" altLang="en-US" dirty="0"/>
              <a:t>またほとんどのモデルは、チューブが局所的に曲がっていないということを仮定して、言い換えれば円柱を想定して、導出されています。</a:t>
            </a:r>
            <a:endParaRPr lang="en-US" altLang="ja-JP" dirty="0"/>
          </a:p>
          <a:p>
            <a:r>
              <a:rPr lang="ja-JP" altLang="en-US" dirty="0"/>
              <a:t>チューブの半径に対して曲率半径が大きい場合には、そもそもどのモデルも不適切である、という可能性もありますね。</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48</a:t>
            </a:fld>
            <a:endParaRPr lang="en-US"/>
          </a:p>
        </p:txBody>
      </p:sp>
    </p:spTree>
    <p:extLst>
      <p:ext uri="{BB962C8B-B14F-4D97-AF65-F5344CB8AC3E}">
        <p14:creationId xmlns:p14="http://schemas.microsoft.com/office/powerpoint/2010/main" val="32658036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さらに最近では、細い毛や繊維であらわれる構造色も扱えるモデルが提案されています。</a:t>
            </a:r>
            <a:endParaRPr lang="en-US" altLang="ja-JP" dirty="0"/>
          </a:p>
          <a:p>
            <a:r>
              <a:rPr lang="ja-JP" altLang="en-US" dirty="0"/>
              <a:t>ホログラフィック反射生地というのはありますが、こういった現象を逆に利用して、カラフルではあるけれどもう少し上品な布などが作れるかもしれません。</a:t>
            </a:r>
            <a:endParaRPr lang="en-US" altLang="ja-JP" dirty="0"/>
          </a:p>
          <a:p>
            <a:r>
              <a:rPr lang="ja-JP" altLang="en-US" dirty="0"/>
              <a:t>また、この論文では断面を離散化して、境界要素法をもちいるので、断面が円ではない繊維にも対応できるのが実は大きな利点です。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49</a:t>
            </a:fld>
            <a:endParaRPr lang="en-US"/>
          </a:p>
        </p:txBody>
      </p:sp>
    </p:spTree>
    <p:extLst>
      <p:ext uri="{BB962C8B-B14F-4D97-AF65-F5344CB8AC3E}">
        <p14:creationId xmlns:p14="http://schemas.microsoft.com/office/powerpoint/2010/main" val="2283948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織りや編みといった糸の上下関係以外にも質感に影響を与えるものはあって、この論文では引っ張り具合によって、光沢が増すといった現象を再現しています。</a:t>
            </a:r>
            <a:endParaRPr lang="en-US" altLang="ja-JP" dirty="0"/>
          </a:p>
          <a:p>
            <a:r>
              <a:rPr lang="ja-JP" altLang="en-US" dirty="0"/>
              <a:t>糸が引っ張られると、当然ぴんと張った状態になり、糸は見かけ細くなります。それによって光が向こうへ抜ける割合が多くなりますし、また糸や繊維の向きがそろうことで光沢が増します。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50</a:t>
            </a:fld>
            <a:endParaRPr lang="en-US"/>
          </a:p>
        </p:txBody>
      </p:sp>
    </p:spTree>
    <p:extLst>
      <p:ext uri="{BB962C8B-B14F-4D97-AF65-F5344CB8AC3E}">
        <p14:creationId xmlns:p14="http://schemas.microsoft.com/office/powerpoint/2010/main" val="2139263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はじめるまえに、お断りですが、図の多くは引用した論文等から借りたものです。</a:t>
            </a:r>
            <a:endParaRPr lang="en-US" altLang="ja-JP" dirty="0"/>
          </a:p>
          <a:p>
            <a:r>
              <a:rPr lang="ja-JP" altLang="en-US" dirty="0"/>
              <a:t>手間であったので、その都度断りを入れてはありません。</a:t>
            </a:r>
            <a:endParaRPr lang="en-US" altLang="ja-JP" dirty="0"/>
          </a:p>
          <a:p>
            <a:r>
              <a:rPr lang="ja-JP" altLang="en-US" dirty="0"/>
              <a:t>まだ勉強中ですし、内容も一時間弱もつか分からないので、適宜気になったり何かコメントがあれば話しかけてくださればと思います。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6</a:t>
            </a:fld>
            <a:endParaRPr lang="en-US"/>
          </a:p>
        </p:txBody>
      </p:sp>
    </p:spTree>
    <p:extLst>
      <p:ext uri="{BB962C8B-B14F-4D97-AF65-F5344CB8AC3E}">
        <p14:creationId xmlns:p14="http://schemas.microsoft.com/office/powerpoint/2010/main" val="38310757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他にも単純な光の散乱モデルや、織りや編みといった構造以外でも見た目を左右するものがたくさんあります。</a:t>
            </a:r>
            <a:br>
              <a:rPr lang="en-US" altLang="ja-JP" dirty="0"/>
            </a:br>
            <a:r>
              <a:rPr lang="ja-JP" altLang="en-US" dirty="0"/>
              <a:t>ある波長を吸収して、別の波長を出力するといったものは、</a:t>
            </a:r>
            <a:r>
              <a:rPr lang="en-US" altLang="ja-JP" dirty="0"/>
              <a:t>RGB</a:t>
            </a:r>
            <a:r>
              <a:rPr lang="ja-JP" altLang="en-US" dirty="0"/>
              <a:t>３色しか扱わないレンダリングでは不十分で</a:t>
            </a:r>
            <a:r>
              <a:rPr lang="en-US" altLang="ja-JP" dirty="0"/>
              <a:t>Spectral</a:t>
            </a:r>
            <a:r>
              <a:rPr lang="ja-JP" altLang="en-US" dirty="0"/>
              <a:t> </a:t>
            </a:r>
            <a:r>
              <a:rPr lang="en-US" altLang="ja-JP" dirty="0"/>
              <a:t>Path</a:t>
            </a:r>
            <a:r>
              <a:rPr lang="ja-JP" altLang="en-US" dirty="0"/>
              <a:t> </a:t>
            </a:r>
            <a:r>
              <a:rPr lang="en-US" altLang="ja-JP" dirty="0"/>
              <a:t>Tracing</a:t>
            </a:r>
            <a:r>
              <a:rPr lang="ja-JP" altLang="en-US" dirty="0"/>
              <a:t>などといった技術が必要があります。</a:t>
            </a:r>
            <a:endParaRPr lang="en-US" altLang="ja-JP" dirty="0"/>
          </a:p>
          <a:p>
            <a:r>
              <a:rPr lang="ja-JP" altLang="en-US" dirty="0"/>
              <a:t>また、経年劣化をシミュレーションする加工や機能を上げるための加工によっても当然生地の見え方が変わってきます。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51</a:t>
            </a:fld>
            <a:endParaRPr lang="en-US"/>
          </a:p>
        </p:txBody>
      </p:sp>
    </p:spTree>
    <p:extLst>
      <p:ext uri="{BB962C8B-B14F-4D97-AF65-F5344CB8AC3E}">
        <p14:creationId xmlns:p14="http://schemas.microsoft.com/office/powerpoint/2010/main" val="3009967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工業製品の可視化などを行う場合は、実物を何らかの方法で</a:t>
            </a:r>
            <a:r>
              <a:rPr lang="en-US" altLang="ja-JP" dirty="0"/>
              <a:t>CG</a:t>
            </a:r>
            <a:r>
              <a:rPr lang="ja-JP" altLang="en-US" dirty="0"/>
              <a:t>で表現できる形にしてやる必要があります。</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ここまでは、画像の生成に焦点を当ててきましたが、織りや編み、模様などを全てデザイナーが手で与えるのは工数がかかるため、何らかの方法で実物から復元できると助かります。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最後に少しだけ画像からの復元を扱った論文をざっと紹介して終わりにしたいと思います。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52</a:t>
            </a:fld>
            <a:endParaRPr lang="en-US"/>
          </a:p>
        </p:txBody>
      </p:sp>
    </p:spTree>
    <p:extLst>
      <p:ext uri="{BB962C8B-B14F-4D97-AF65-F5344CB8AC3E}">
        <p14:creationId xmlns:p14="http://schemas.microsoft.com/office/powerpoint/2010/main" val="271034215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CT</a:t>
            </a:r>
            <a:r>
              <a:rPr lang="ja-JP" altLang="en-US" dirty="0"/>
              <a:t>からの復元を行うもの。</a:t>
            </a:r>
            <a:endParaRPr lang="en-US" altLang="ja-JP" dirty="0"/>
          </a:p>
          <a:p>
            <a:r>
              <a:rPr lang="ja-JP" altLang="en-US" dirty="0"/>
              <a:t>（濃度と向きを抽出して、レンダリングしたときに写真と合うよう、散乱特性をマッチ）</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53</a:t>
            </a:fld>
            <a:endParaRPr lang="en-US"/>
          </a:p>
        </p:txBody>
      </p:sp>
    </p:spTree>
    <p:extLst>
      <p:ext uri="{BB962C8B-B14F-4D97-AF65-F5344CB8AC3E}">
        <p14:creationId xmlns:p14="http://schemas.microsoft.com/office/powerpoint/2010/main" val="40980707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こちらは</a:t>
            </a:r>
            <a:r>
              <a:rPr lang="en-US" altLang="ja-JP" dirty="0"/>
              <a:t>CT</a:t>
            </a:r>
            <a:r>
              <a:rPr lang="ja-JP" altLang="en-US" dirty="0"/>
              <a:t>に糸のプロシージャラルモデル、さっき出てきたらせんをフィットさせるものです。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54</a:t>
            </a:fld>
            <a:endParaRPr lang="en-US"/>
          </a:p>
        </p:txBody>
      </p:sp>
    </p:spTree>
    <p:extLst>
      <p:ext uri="{BB962C8B-B14F-4D97-AF65-F5344CB8AC3E}">
        <p14:creationId xmlns:p14="http://schemas.microsoft.com/office/powerpoint/2010/main" val="16179225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単一画像から、糸の上下のみ、の織り、それから色を復元するものです。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55</a:t>
            </a:fld>
            <a:endParaRPr lang="en-US"/>
          </a:p>
        </p:txBody>
      </p:sp>
    </p:spTree>
    <p:extLst>
      <p:ext uri="{BB962C8B-B14F-4D97-AF65-F5344CB8AC3E}">
        <p14:creationId xmlns:p14="http://schemas.microsoft.com/office/powerpoint/2010/main" val="306966992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こちらはデジカメとマクロレンズを用いて、繊維まで再現するもの。</a:t>
            </a:r>
            <a:endParaRPr lang="en-US" altLang="ja-JP" dirty="0"/>
          </a:p>
          <a:p>
            <a:r>
              <a:rPr lang="ja-JP" altLang="en-US" dirty="0"/>
              <a:t>繰り返しがないパターンや毛羽でほ覆われているもの、透明な繊維では使えませんが、身近な機材でできるのはよいですね。</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56</a:t>
            </a:fld>
            <a:endParaRPr lang="en-US"/>
          </a:p>
        </p:txBody>
      </p:sp>
    </p:spTree>
    <p:extLst>
      <p:ext uri="{BB962C8B-B14F-4D97-AF65-F5344CB8AC3E}">
        <p14:creationId xmlns:p14="http://schemas.microsoft.com/office/powerpoint/2010/main" val="8765115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駆け足で布の可視化に関連するたくさんの研究を紹介しました。</a:t>
            </a:r>
            <a:endParaRPr lang="en-US" altLang="ja-JP" dirty="0"/>
          </a:p>
          <a:p>
            <a:r>
              <a:rPr lang="ja-JP" altLang="en-US" dirty="0"/>
              <a:t>昔は動物のレンダリングが難しいとされていましたが、布はもっと難しくて奥が深いです。</a:t>
            </a:r>
            <a:endParaRPr lang="en-US" altLang="ja-JP" dirty="0"/>
          </a:p>
          <a:p>
            <a:r>
              <a:rPr lang="en-US" altLang="ja-JP" dirty="0"/>
              <a:t>CG</a:t>
            </a:r>
            <a:r>
              <a:rPr lang="ja-JP" altLang="en-US" dirty="0"/>
              <a:t>の良いところというのは扱う対象が、実際に織れるとか編めるものでなくてもよいので、かなり自由度が高いと思います。</a:t>
            </a:r>
            <a:endParaRPr lang="en-US" altLang="ja-JP" dirty="0"/>
          </a:p>
          <a:p>
            <a:r>
              <a:rPr lang="ja-JP" altLang="en-US" dirty="0"/>
              <a:t>このパワーポイントは私の</a:t>
            </a:r>
            <a:r>
              <a:rPr lang="en-US" altLang="ja-JP" dirty="0" err="1"/>
              <a:t>github</a:t>
            </a:r>
            <a:r>
              <a:rPr lang="ja-JP" altLang="en-US" dirty="0"/>
              <a:t>のページに置く予定ですので、あの論文なんだったかなと思ったときにでも利用していただければと思います。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57</a:t>
            </a:fld>
            <a:endParaRPr lang="en-US"/>
          </a:p>
        </p:txBody>
      </p:sp>
    </p:spTree>
    <p:extLst>
      <p:ext uri="{BB962C8B-B14F-4D97-AF65-F5344CB8AC3E}">
        <p14:creationId xmlns:p14="http://schemas.microsoft.com/office/powerpoint/2010/main" val="395053403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再現性の問題から、著者らがソースコードを一式提供することが増えてきていて、</a:t>
            </a:r>
            <a:br>
              <a:rPr lang="en-US" altLang="ja-JP" dirty="0"/>
            </a:br>
            <a:r>
              <a:rPr lang="ja-JP" altLang="en-US" dirty="0"/>
              <a:t>それを脳死状態で自分たちのソフトに組み込む、ということが多く行われてきています。</a:t>
            </a:r>
            <a:endParaRPr lang="en-US" altLang="ja-JP" dirty="0"/>
          </a:p>
          <a:p>
            <a:r>
              <a:rPr lang="ja-JP" altLang="en-US" dirty="0"/>
              <a:t>独創的な機能をスクラッチから作るというよりは株のように論文の選択と組み合わせ自体が「個性」に変わってきつつあるように思えます。これは割と危険な傾向ではないかなと考えてますが、同時に各要素が複雑になりすぎてきていて、仕方のないことなのかとも思います。</a:t>
            </a:r>
            <a:br>
              <a:rPr lang="en-US" altLang="ja-JP" dirty="0"/>
            </a:b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58</a:t>
            </a:fld>
            <a:endParaRPr lang="en-US"/>
          </a:p>
        </p:txBody>
      </p:sp>
    </p:spTree>
    <p:extLst>
      <p:ext uri="{BB962C8B-B14F-4D97-AF65-F5344CB8AC3E}">
        <p14:creationId xmlns:p14="http://schemas.microsoft.com/office/powerpoint/2010/main" val="12819280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巴山さんの講演の朱子織に関して、</a:t>
            </a:r>
            <a:endParaRPr lang="en-US" altLang="ja-JP"/>
          </a:p>
          <a:p>
            <a:r>
              <a:rPr lang="ja-JP" altLang="en-US"/>
              <a:t>レンダリング</a:t>
            </a:r>
            <a:r>
              <a:rPr lang="ja-JP" altLang="en-US" dirty="0"/>
              <a:t>方程式は高次元の積分を解くのに準モンテカルロ法を使います。</a:t>
            </a:r>
            <a:endParaRPr lang="en-US" altLang="ja-JP" dirty="0"/>
          </a:p>
          <a:p>
            <a:r>
              <a:rPr lang="ja-JP" altLang="en-US" dirty="0"/>
              <a:t>その時用いられる</a:t>
            </a:r>
            <a:r>
              <a:rPr lang="en-US" altLang="ja-JP" dirty="0"/>
              <a:t>LDS</a:t>
            </a:r>
            <a:r>
              <a:rPr lang="ja-JP" altLang="en-US" dirty="0"/>
              <a:t>という数列とつながりがありそうで面白いなと思いました。</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59</a:t>
            </a:fld>
            <a:endParaRPr lang="en-US"/>
          </a:p>
        </p:txBody>
      </p:sp>
    </p:spTree>
    <p:extLst>
      <p:ext uri="{BB962C8B-B14F-4D97-AF65-F5344CB8AC3E}">
        <p14:creationId xmlns:p14="http://schemas.microsoft.com/office/powerpoint/2010/main" val="2273875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では、さっそく、レイトレーシング、パストレーシングを使った可視化から、はじめていきたいと思います。</a:t>
            </a:r>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7</a:t>
            </a:fld>
            <a:endParaRPr lang="en-US"/>
          </a:p>
        </p:txBody>
      </p:sp>
    </p:spTree>
    <p:extLst>
      <p:ext uri="{BB962C8B-B14F-4D97-AF65-F5344CB8AC3E}">
        <p14:creationId xmlns:p14="http://schemas.microsoft.com/office/powerpoint/2010/main" val="98323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文字ばっかりでも面白くありませんので、先にレイトレーシングを使うとどんな画像が生成できるのか、をお見せします。</a:t>
            </a:r>
            <a:endParaRPr lang="en-US" altLang="ja-JP" dirty="0"/>
          </a:p>
          <a:p>
            <a:endParaRPr lang="en-US" altLang="ja-JP" dirty="0"/>
          </a:p>
          <a:p>
            <a:r>
              <a:rPr lang="ja-JP" altLang="en-US" dirty="0"/>
              <a:t>これは</a:t>
            </a:r>
            <a:r>
              <a:rPr lang="en-US" altLang="ja-JP" dirty="0"/>
              <a:t>An Improved Illumination Model for Shaded Display</a:t>
            </a:r>
            <a:r>
              <a:rPr lang="ja-JP" altLang="en-US" dirty="0"/>
              <a:t>という</a:t>
            </a:r>
            <a:r>
              <a:rPr lang="en-US" altLang="ja-JP" dirty="0"/>
              <a:t>Turner Whitted</a:t>
            </a:r>
            <a:r>
              <a:rPr lang="ja-JP" altLang="en-US" dirty="0"/>
              <a:t>さんが</a:t>
            </a:r>
            <a:r>
              <a:rPr lang="en-US" altLang="ja-JP" dirty="0"/>
              <a:t>1979</a:t>
            </a:r>
            <a:r>
              <a:rPr lang="ja-JP" altLang="en-US" dirty="0"/>
              <a:t>年に発表した論文の有名な画像です。初期はレイトレーシングでこういった画像が生成されていました。</a:t>
            </a:r>
            <a:endParaRPr kumimoji="1" lang="ja-JP" alt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8</a:t>
            </a:fld>
            <a:endParaRPr lang="en-US"/>
          </a:p>
        </p:txBody>
      </p:sp>
    </p:spTree>
    <p:extLst>
      <p:ext uri="{BB962C8B-B14F-4D97-AF65-F5344CB8AC3E}">
        <p14:creationId xmlns:p14="http://schemas.microsoft.com/office/powerpoint/2010/main" val="1707227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この画像は、レイトレーシングをもとにした、大域照明</a:t>
            </a:r>
            <a:r>
              <a:rPr lang="en-US" altLang="ja-JP" dirty="0"/>
              <a:t>(Global Illumination)</a:t>
            </a:r>
            <a:r>
              <a:rPr lang="ja-JP" altLang="en-US" dirty="0"/>
              <a:t>を計算する、もっともシンプルな手法である、パストレーシングを使用したものです。</a:t>
            </a:r>
            <a:endParaRPr lang="en-US" altLang="ja-JP" dirty="0"/>
          </a:p>
          <a:p>
            <a:r>
              <a:rPr lang="ja-JP" altLang="en-US" dirty="0"/>
              <a:t>これはどこかから借りて来たものではなくて、私が作っているソフトで生成したものです。</a:t>
            </a:r>
            <a:endParaRPr lang="en-US" altLang="ja-JP" dirty="0"/>
          </a:p>
          <a:p>
            <a:r>
              <a:rPr lang="ja-JP" altLang="en-US" dirty="0"/>
              <a:t>予備知識がなければ写真と思ってしまう人もいるかもしれません。</a:t>
            </a:r>
            <a:endParaRPr lang="en-US" altLang="ja-JP" dirty="0"/>
          </a:p>
          <a:p>
            <a:r>
              <a:rPr lang="ja-JP" altLang="en-US" dirty="0"/>
              <a:t>よく実部地ではないと感動しない、という意見を耳にします。もちろんその通りだと思いますが、作りこまれた</a:t>
            </a:r>
            <a:r>
              <a:rPr lang="en-US" altLang="ja-JP" dirty="0"/>
              <a:t>CG</a:t>
            </a:r>
            <a:r>
              <a:rPr lang="ja-JP" altLang="en-US" dirty="0"/>
              <a:t>でも十分に人を感動させられると個人的には思っています。</a:t>
            </a:r>
            <a:endParaRPr lang="en-US" altLang="ja-JP" dirty="0"/>
          </a:p>
          <a:p>
            <a:endParaRPr lang="en-US"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9</a:t>
            </a:fld>
            <a:endParaRPr lang="en-US"/>
          </a:p>
        </p:txBody>
      </p:sp>
    </p:spTree>
    <p:extLst>
      <p:ext uri="{BB962C8B-B14F-4D97-AF65-F5344CB8AC3E}">
        <p14:creationId xmlns:p14="http://schemas.microsoft.com/office/powerpoint/2010/main" val="3237210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画像を使って模様を入れるとこんなものも簡単に作れます。</a:t>
            </a:r>
            <a:endParaRPr lang="en-US" altLang="ja-JP" dirty="0"/>
          </a:p>
          <a:p>
            <a:r>
              <a:rPr lang="ja-JP" altLang="en-US" dirty="0"/>
              <a:t>毛羽立ちによって、経年劣化、擦れた感じが出ているかと思います。</a:t>
            </a:r>
            <a:endParaRPr lang="en-US" altLang="ja-JP" dirty="0"/>
          </a:p>
          <a:p>
            <a:r>
              <a:rPr lang="ja-JP" altLang="en-US" dirty="0"/>
              <a:t>この絵で見てもらいたいのは</a:t>
            </a:r>
            <a:r>
              <a:rPr lang="en-US" altLang="ja-JP" dirty="0"/>
              <a:t>Grazing</a:t>
            </a:r>
            <a:r>
              <a:rPr lang="ja-JP" altLang="en-US" dirty="0"/>
              <a:t> </a:t>
            </a:r>
            <a:r>
              <a:rPr lang="en-US" altLang="ja-JP" dirty="0"/>
              <a:t>Angle</a:t>
            </a:r>
            <a:r>
              <a:rPr lang="ja-JP" altLang="en-US" dirty="0"/>
              <a:t>といって、浅い角度になっている部分、シルエット付近で毛羽立ちによって生地の色が隠されている部分でしょうか。</a:t>
            </a:r>
            <a:br>
              <a:rPr lang="en-US" altLang="ja-JP" dirty="0"/>
            </a:br>
            <a:r>
              <a:rPr lang="ja-JP" altLang="en-US" dirty="0"/>
              <a:t>これがあるだけで、一気にリアルに見えるようになります。</a:t>
            </a:r>
            <a:endParaRPr lang="en-US" altLang="ja-JP" dirty="0"/>
          </a:p>
        </p:txBody>
      </p:sp>
      <p:sp>
        <p:nvSpPr>
          <p:cNvPr id="4" name="スライド番号プレースホルダー 3"/>
          <p:cNvSpPr>
            <a:spLocks noGrp="1"/>
          </p:cNvSpPr>
          <p:nvPr>
            <p:ph type="sldNum" sz="quarter" idx="5"/>
          </p:nvPr>
        </p:nvSpPr>
        <p:spPr/>
        <p:txBody>
          <a:bodyPr/>
          <a:lstStyle/>
          <a:p>
            <a:fld id="{8229A812-FD9C-4A5A-80EB-D6971256A4B8}" type="slidenum">
              <a:rPr lang="en-US" smtClean="0"/>
              <a:t>10</a:t>
            </a:fld>
            <a:endParaRPr lang="en-US"/>
          </a:p>
        </p:txBody>
      </p:sp>
    </p:spTree>
    <p:extLst>
      <p:ext uri="{BB962C8B-B14F-4D97-AF65-F5344CB8AC3E}">
        <p14:creationId xmlns:p14="http://schemas.microsoft.com/office/powerpoint/2010/main" val="3572281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2574606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2076641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3792642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3853203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486775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1816631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3591468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2500030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1542982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2297258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0A557F2-BFAF-4F9C-B4C5-3B7B88376CA8}" type="datetimeFigureOut">
              <a:rPr kumimoji="1" lang="ja-JP" altLang="en-US" smtClean="0"/>
              <a:t>2021/1/29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1578954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A557F2-BFAF-4F9C-B4C5-3B7B88376CA8}" type="datetimeFigureOut">
              <a:rPr kumimoji="1" lang="ja-JP" altLang="en-US" smtClean="0"/>
              <a:t>2021/1/29</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208F8A-FE5B-402D-9D16-2209B82CECF8}" type="slidenum">
              <a:rPr kumimoji="1" lang="ja-JP" altLang="en-US" smtClean="0"/>
              <a:t>‹#›</a:t>
            </a:fld>
            <a:endParaRPr kumimoji="1" lang="ja-JP" altLang="en-US"/>
          </a:p>
        </p:txBody>
      </p:sp>
    </p:spTree>
    <p:extLst>
      <p:ext uri="{BB962C8B-B14F-4D97-AF65-F5344CB8AC3E}">
        <p14:creationId xmlns:p14="http://schemas.microsoft.com/office/powerpoint/2010/main" val="273900113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video" Target="https://www.youtube.com/embed/APPLKMRU9WU?start=4&amp;feature=oembed" TargetMode="External"/><Relationship Id="rId4" Type="http://schemas.openxmlformats.org/officeDocument/2006/relationships/image" Target="../media/image22.jpeg"/></Relationships>
</file>

<file path=ppt/slides/_rels/slide3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video" Target="https://www.youtube.com/embed/ERIjG9VTz-Q?feature=oembed" TargetMode="External"/><Relationship Id="rId4" Type="http://schemas.openxmlformats.org/officeDocument/2006/relationships/image" Target="../media/image33.jpeg"/></Relationships>
</file>

<file path=ppt/slides/_rels/slide4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4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ideo" Target="https://www.youtube.com/embed/10eD-tpFCNI?feature=oembed" TargetMode="External"/><Relationship Id="rId4" Type="http://schemas.openxmlformats.org/officeDocument/2006/relationships/image" Target="../media/image42.jpe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5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s://shinjiogaki.github.io/"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布の可視化技術</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type="body" idx="1"/>
          </p:nvPr>
        </p:nvSpPr>
        <p:spPr/>
        <p:txBody>
          <a:bodyPr/>
          <a:lstStyle/>
          <a:p>
            <a:r>
              <a:rPr lang="en-US" altLang="ja-JP" dirty="0">
                <a:latin typeface="Dubai Light" panose="020B0303030403030204" pitchFamily="34" charset="-78"/>
                <a:cs typeface="Dubai Light" panose="020B0303030403030204" pitchFamily="34" charset="-78"/>
              </a:rPr>
              <a:t>29/01/</a:t>
            </a:r>
            <a:r>
              <a:rPr lang="en-US" dirty="0">
                <a:latin typeface="Dubai Light" panose="020B0303030403030204" pitchFamily="34" charset="-78"/>
                <a:cs typeface="Dubai Light" panose="020B0303030403030204" pitchFamily="34" charset="-78"/>
              </a:rPr>
              <a:t>2021 </a:t>
            </a:r>
            <a:r>
              <a:rPr lang="ja-JP" altLang="en-US" dirty="0">
                <a:latin typeface="Dubai Light" panose="020B0303030403030204" pitchFamily="34" charset="-78"/>
                <a:cs typeface="Dubai Light" panose="020B0303030403030204" pitchFamily="34" charset="-78"/>
              </a:rPr>
              <a:t>大垣真二</a:t>
            </a:r>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1887635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a:extLst>
              <a:ext uri="{FF2B5EF4-FFF2-40B4-BE49-F238E27FC236}">
                <a16:creationId xmlns:a16="http://schemas.microsoft.com/office/drawing/2014/main" id="{7D9147A2-0389-40C8-B246-A8AFCE6BDC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329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レイ・トレーシング</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日本語では光線追跡法</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視点から光線を投げ、光線が当たった物体の情報をピクセルに</a:t>
            </a:r>
            <a:endParaRPr lang="en-US" altLang="ja-JP" dirty="0">
              <a:latin typeface="Dubai Light" panose="020B0303030403030204" pitchFamily="34" charset="-78"/>
              <a:cs typeface="Dubai Light" panose="020B0303030403030204" pitchFamily="34" charset="-78"/>
            </a:endParaRPr>
          </a:p>
        </p:txBody>
      </p:sp>
      <p:sp>
        <p:nvSpPr>
          <p:cNvPr id="6" name="斜め縞 5">
            <a:extLst>
              <a:ext uri="{FF2B5EF4-FFF2-40B4-BE49-F238E27FC236}">
                <a16:creationId xmlns:a16="http://schemas.microsoft.com/office/drawing/2014/main" id="{00638562-CA21-42A9-B951-64773F9DB497}"/>
              </a:ext>
            </a:extLst>
          </p:cNvPr>
          <p:cNvSpPr/>
          <p:nvPr/>
        </p:nvSpPr>
        <p:spPr>
          <a:xfrm rot="18991388">
            <a:off x="5416729" y="4043151"/>
            <a:ext cx="1427727" cy="1490158"/>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楕円 11">
            <a:extLst>
              <a:ext uri="{FF2B5EF4-FFF2-40B4-BE49-F238E27FC236}">
                <a16:creationId xmlns:a16="http://schemas.microsoft.com/office/drawing/2014/main" id="{10E922B3-0652-4855-9449-1284926F1F21}"/>
              </a:ext>
            </a:extLst>
          </p:cNvPr>
          <p:cNvSpPr/>
          <p:nvPr/>
        </p:nvSpPr>
        <p:spPr>
          <a:xfrm>
            <a:off x="7551931" y="3862431"/>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楕円 16">
            <a:extLst>
              <a:ext uri="{FF2B5EF4-FFF2-40B4-BE49-F238E27FC236}">
                <a16:creationId xmlns:a16="http://schemas.microsoft.com/office/drawing/2014/main" id="{7F77ED60-8B7D-4CC2-8A04-AC6A80E0CF8C}"/>
              </a:ext>
            </a:extLst>
          </p:cNvPr>
          <p:cNvSpPr/>
          <p:nvPr/>
        </p:nvSpPr>
        <p:spPr>
          <a:xfrm>
            <a:off x="5811270" y="4287734"/>
            <a:ext cx="197843" cy="204282"/>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4" name="直線矢印コネクタ 13">
            <a:extLst>
              <a:ext uri="{FF2B5EF4-FFF2-40B4-BE49-F238E27FC236}">
                <a16:creationId xmlns:a16="http://schemas.microsoft.com/office/drawing/2014/main" id="{4A4CEAB8-3215-4FE6-8465-1CDCB1553419}"/>
              </a:ext>
            </a:extLst>
          </p:cNvPr>
          <p:cNvCxnSpPr>
            <a:cxnSpLocks/>
            <a:stCxn id="17" idx="6"/>
            <a:endCxn id="12" idx="2"/>
          </p:cNvCxnSpPr>
          <p:nvPr/>
        </p:nvCxnSpPr>
        <p:spPr>
          <a:xfrm flipV="1">
            <a:off x="6009113" y="4287734"/>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6DFADB05-302F-4637-96D5-86FCC5F0B844}"/>
              </a:ext>
            </a:extLst>
          </p:cNvPr>
          <p:cNvSpPr/>
          <p:nvPr/>
        </p:nvSpPr>
        <p:spPr>
          <a:xfrm>
            <a:off x="5811270" y="4901082"/>
            <a:ext cx="214877" cy="20444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直線矢印コネクタ 7">
            <a:extLst>
              <a:ext uri="{FF2B5EF4-FFF2-40B4-BE49-F238E27FC236}">
                <a16:creationId xmlns:a16="http://schemas.microsoft.com/office/drawing/2014/main" id="{E18D67C9-9A84-424F-B666-BB5279AA56E5}"/>
              </a:ext>
            </a:extLst>
          </p:cNvPr>
          <p:cNvCxnSpPr>
            <a:cxnSpLocks/>
            <a:stCxn id="18" idx="6"/>
            <a:endCxn id="25" idx="1"/>
          </p:cNvCxnSpPr>
          <p:nvPr/>
        </p:nvCxnSpPr>
        <p:spPr>
          <a:xfrm>
            <a:off x="6026147" y="5003303"/>
            <a:ext cx="1791507" cy="30632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二等辺三角形 24">
            <a:extLst>
              <a:ext uri="{FF2B5EF4-FFF2-40B4-BE49-F238E27FC236}">
                <a16:creationId xmlns:a16="http://schemas.microsoft.com/office/drawing/2014/main" id="{9C0875BA-0525-4A4F-BAF7-92CE83C1F132}"/>
              </a:ext>
            </a:extLst>
          </p:cNvPr>
          <p:cNvSpPr/>
          <p:nvPr/>
        </p:nvSpPr>
        <p:spPr>
          <a:xfrm>
            <a:off x="7580649" y="4901239"/>
            <a:ext cx="948018" cy="816778"/>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スマイル 27">
            <a:extLst>
              <a:ext uri="{FF2B5EF4-FFF2-40B4-BE49-F238E27FC236}">
                <a16:creationId xmlns:a16="http://schemas.microsoft.com/office/drawing/2014/main" id="{403A2D20-51CA-4E8C-B72E-1C46C931338C}"/>
              </a:ext>
            </a:extLst>
          </p:cNvPr>
          <p:cNvSpPr/>
          <p:nvPr/>
        </p:nvSpPr>
        <p:spPr>
          <a:xfrm>
            <a:off x="3627321" y="4287733"/>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直線矢印コネクタ 28">
            <a:extLst>
              <a:ext uri="{FF2B5EF4-FFF2-40B4-BE49-F238E27FC236}">
                <a16:creationId xmlns:a16="http://schemas.microsoft.com/office/drawing/2014/main" id="{FD821FA4-27A8-45E6-A89A-15B27010EB30}"/>
              </a:ext>
            </a:extLst>
          </p:cNvPr>
          <p:cNvCxnSpPr>
            <a:cxnSpLocks/>
          </p:cNvCxnSpPr>
          <p:nvPr/>
        </p:nvCxnSpPr>
        <p:spPr>
          <a:xfrm>
            <a:off x="4279141" y="4680451"/>
            <a:ext cx="1532129" cy="26097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275FF67C-1AF9-4043-A995-0F6EBD5A5FD1}"/>
              </a:ext>
            </a:extLst>
          </p:cNvPr>
          <p:cNvCxnSpPr>
            <a:cxnSpLocks/>
          </p:cNvCxnSpPr>
          <p:nvPr/>
        </p:nvCxnSpPr>
        <p:spPr>
          <a:xfrm flipV="1">
            <a:off x="4279141" y="4406203"/>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252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交差判定</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直線と三角形、球、円錐などとの交点を求める問題を解く</a:t>
            </a:r>
            <a:endParaRPr lang="en-US" altLang="ja-JP" dirty="0">
              <a:latin typeface="Dubai Light" panose="020B0303030403030204" pitchFamily="34" charset="-78"/>
              <a:cs typeface="Dubai Light" panose="020B0303030403030204" pitchFamily="34" charset="-78"/>
            </a:endParaRPr>
          </a:p>
          <a:p>
            <a:r>
              <a:rPr lang="en-US" i="0" dirty="0">
                <a:effectLst/>
                <a:latin typeface="Dubai Light" panose="020B0303030403030204" pitchFamily="34" charset="-78"/>
                <a:cs typeface="Dubai Light" panose="020B0303030403030204" pitchFamily="34" charset="-78"/>
              </a:rPr>
              <a:t>Ray Tracing Resources Page</a:t>
            </a:r>
            <a:r>
              <a:rPr lang="ja-JP" altLang="en-US" i="0" dirty="0">
                <a:effectLst/>
                <a:latin typeface="Dubai Light" panose="020B0303030403030204" pitchFamily="34" charset="-78"/>
                <a:cs typeface="Dubai Light" panose="020B0303030403030204" pitchFamily="34" charset="-78"/>
              </a:rPr>
              <a:t>で網羅されている</a:t>
            </a:r>
            <a:br>
              <a:rPr lang="en-US" b="1" i="0" dirty="0">
                <a:solidFill>
                  <a:srgbClr val="006699"/>
                </a:solidFill>
                <a:effectLst/>
                <a:latin typeface="Dubai Light" panose="020B0303030403030204" pitchFamily="34" charset="-78"/>
                <a:cs typeface="Dubai Light" panose="020B0303030403030204" pitchFamily="34" charset="-78"/>
              </a:rPr>
            </a:br>
            <a:r>
              <a:rPr lang="en-US" altLang="ja-JP" dirty="0">
                <a:latin typeface="Dubai Light" panose="020B0303030403030204" pitchFamily="34" charset="-78"/>
                <a:cs typeface="Dubai Light" panose="020B0303030403030204" pitchFamily="34" charset="-78"/>
              </a:rPr>
              <a:t>http://www.realtimerendering.com/intersections.html</a:t>
            </a:r>
          </a:p>
        </p:txBody>
      </p:sp>
      <p:pic>
        <p:nvPicPr>
          <p:cNvPr id="5" name="図 4">
            <a:extLst>
              <a:ext uri="{FF2B5EF4-FFF2-40B4-BE49-F238E27FC236}">
                <a16:creationId xmlns:a16="http://schemas.microsoft.com/office/drawing/2014/main" id="{A74BF9A8-5368-480E-8F53-7209A1FF5281}"/>
              </a:ext>
            </a:extLst>
          </p:cNvPr>
          <p:cNvPicPr>
            <a:picLocks noChangeAspect="1"/>
          </p:cNvPicPr>
          <p:nvPr/>
        </p:nvPicPr>
        <p:blipFill>
          <a:blip r:embed="rId3"/>
          <a:stretch>
            <a:fillRect/>
          </a:stretch>
        </p:blipFill>
        <p:spPr>
          <a:xfrm>
            <a:off x="0" y="3710710"/>
            <a:ext cx="12192000" cy="2045368"/>
          </a:xfrm>
          <a:prstGeom prst="rect">
            <a:avLst/>
          </a:prstGeom>
        </p:spPr>
      </p:pic>
    </p:spTree>
    <p:extLst>
      <p:ext uri="{BB962C8B-B14F-4D97-AF65-F5344CB8AC3E}">
        <p14:creationId xmlns:p14="http://schemas.microsoft.com/office/powerpoint/2010/main" val="3157429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交差判定</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繊維は太さの変わるチューブとして扱うことができる</a:t>
            </a:r>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最もシンプルなものは球と円錐をつかったもの</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近似あり</a:t>
            </a:r>
            <a:r>
              <a:rPr lang="en-US" altLang="ja-JP" dirty="0">
                <a:latin typeface="Dubai Light" panose="020B0303030403030204" pitchFamily="34" charset="-78"/>
                <a:cs typeface="Dubai Light" panose="020B0303030403030204" pitchFamily="34" charset="-78"/>
              </a:rPr>
              <a:t>)</a:t>
            </a:r>
          </a:p>
          <a:p>
            <a:pPr lvl="1"/>
            <a:r>
              <a:rPr lang="en-US" altLang="ja-JP" dirty="0">
                <a:latin typeface="Dubai Light" panose="020B0303030403030204" pitchFamily="34" charset="-78"/>
                <a:cs typeface="Dubai Light" panose="020B0303030403030204" pitchFamily="34" charset="-78"/>
              </a:rPr>
              <a:t>Han et al., “Ray Tracing Generalized Tube Primitives”</a:t>
            </a:r>
          </a:p>
          <a:p>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もっと一般的なもの</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近似なし</a:t>
            </a:r>
            <a:r>
              <a:rPr lang="en-US" altLang="ja-JP" dirty="0">
                <a:latin typeface="Dubai Light" panose="020B0303030403030204" pitchFamily="34" charset="-78"/>
                <a:cs typeface="Dubai Light" panose="020B0303030403030204" pitchFamily="34" charset="-78"/>
              </a:rPr>
              <a:t>)</a:t>
            </a:r>
          </a:p>
          <a:p>
            <a:pPr lvl="1"/>
            <a:r>
              <a:rPr lang="en-US" altLang="ja-JP" dirty="0">
                <a:latin typeface="Dubai Light" panose="020B0303030403030204" pitchFamily="34" charset="-78"/>
                <a:cs typeface="Dubai Light" panose="020B0303030403030204" pitchFamily="34" charset="-78"/>
              </a:rPr>
              <a:t>Reshetov and Luebke, “Phantom Ray-Hair Intersector”</a:t>
            </a:r>
          </a:p>
        </p:txBody>
      </p:sp>
      <p:sp>
        <p:nvSpPr>
          <p:cNvPr id="4" name="楕円 3">
            <a:extLst>
              <a:ext uri="{FF2B5EF4-FFF2-40B4-BE49-F238E27FC236}">
                <a16:creationId xmlns:a16="http://schemas.microsoft.com/office/drawing/2014/main" id="{A9F2061B-E5D5-4B94-80AF-A642C440D21E}"/>
              </a:ext>
            </a:extLst>
          </p:cNvPr>
          <p:cNvSpPr/>
          <p:nvPr/>
        </p:nvSpPr>
        <p:spPr>
          <a:xfrm>
            <a:off x="2379153" y="4066321"/>
            <a:ext cx="779721" cy="785932"/>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台形 4">
            <a:extLst>
              <a:ext uri="{FF2B5EF4-FFF2-40B4-BE49-F238E27FC236}">
                <a16:creationId xmlns:a16="http://schemas.microsoft.com/office/drawing/2014/main" id="{221C6278-304C-44CA-AE53-F5A978197E7B}"/>
              </a:ext>
            </a:extLst>
          </p:cNvPr>
          <p:cNvSpPr/>
          <p:nvPr/>
        </p:nvSpPr>
        <p:spPr>
          <a:xfrm rot="4339105">
            <a:off x="2796815" y="3890389"/>
            <a:ext cx="784157" cy="886046"/>
          </a:xfrm>
          <a:prstGeom prst="trapezoid">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楕円 15">
            <a:extLst>
              <a:ext uri="{FF2B5EF4-FFF2-40B4-BE49-F238E27FC236}">
                <a16:creationId xmlns:a16="http://schemas.microsoft.com/office/drawing/2014/main" id="{6354393E-81D7-49C3-B384-2200D473483E}"/>
              </a:ext>
            </a:extLst>
          </p:cNvPr>
          <p:cNvSpPr/>
          <p:nvPr/>
        </p:nvSpPr>
        <p:spPr>
          <a:xfrm>
            <a:off x="3350632" y="4006290"/>
            <a:ext cx="379441" cy="426878"/>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正方形/長方形 6">
            <a:extLst>
              <a:ext uri="{FF2B5EF4-FFF2-40B4-BE49-F238E27FC236}">
                <a16:creationId xmlns:a16="http://schemas.microsoft.com/office/drawing/2014/main" id="{3AD3E167-482B-48B1-8932-BE955A750E92}"/>
              </a:ext>
            </a:extLst>
          </p:cNvPr>
          <p:cNvSpPr/>
          <p:nvPr/>
        </p:nvSpPr>
        <p:spPr>
          <a:xfrm rot="1098008">
            <a:off x="3505804" y="4188593"/>
            <a:ext cx="1183758" cy="41943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楕円 19">
            <a:extLst>
              <a:ext uri="{FF2B5EF4-FFF2-40B4-BE49-F238E27FC236}">
                <a16:creationId xmlns:a16="http://schemas.microsoft.com/office/drawing/2014/main" id="{6479951E-A33B-4454-AD51-4CFD12C05D1C}"/>
              </a:ext>
            </a:extLst>
          </p:cNvPr>
          <p:cNvSpPr/>
          <p:nvPr/>
        </p:nvSpPr>
        <p:spPr>
          <a:xfrm>
            <a:off x="4465293" y="4371346"/>
            <a:ext cx="379441" cy="426878"/>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正方形/長方形 20">
            <a:extLst>
              <a:ext uri="{FF2B5EF4-FFF2-40B4-BE49-F238E27FC236}">
                <a16:creationId xmlns:a16="http://schemas.microsoft.com/office/drawing/2014/main" id="{0A5FF608-1F98-4E57-8F8A-847E66081430}"/>
              </a:ext>
            </a:extLst>
          </p:cNvPr>
          <p:cNvSpPr/>
          <p:nvPr/>
        </p:nvSpPr>
        <p:spPr>
          <a:xfrm rot="20474123">
            <a:off x="4593338" y="4205032"/>
            <a:ext cx="1183758" cy="41943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08FD6476-5838-4171-9BFD-9981072824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3615" y="3756836"/>
            <a:ext cx="3108385" cy="3108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5805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交差判定</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センサーから最も近くにある物体を特定する必要がある</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膨大な数の糸</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繊維</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があるので効率よく見つける必要がある</a:t>
            </a:r>
            <a:endParaRPr lang="en-US" altLang="ja-JP" dirty="0">
              <a:latin typeface="Dubai Light" panose="020B0303030403030204" pitchFamily="34" charset="-78"/>
              <a:cs typeface="Dubai Light" panose="020B0303030403030204" pitchFamily="34" charset="-78"/>
            </a:endParaRPr>
          </a:p>
        </p:txBody>
      </p:sp>
      <p:sp>
        <p:nvSpPr>
          <p:cNvPr id="38" name="斜め縞 37">
            <a:extLst>
              <a:ext uri="{FF2B5EF4-FFF2-40B4-BE49-F238E27FC236}">
                <a16:creationId xmlns:a16="http://schemas.microsoft.com/office/drawing/2014/main" id="{A5242339-79D3-4C2B-A483-62A33FDA2E3E}"/>
              </a:ext>
            </a:extLst>
          </p:cNvPr>
          <p:cNvSpPr/>
          <p:nvPr/>
        </p:nvSpPr>
        <p:spPr>
          <a:xfrm rot="18991388">
            <a:off x="3877041" y="3823895"/>
            <a:ext cx="1427727" cy="1490158"/>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楕円 38">
            <a:extLst>
              <a:ext uri="{FF2B5EF4-FFF2-40B4-BE49-F238E27FC236}">
                <a16:creationId xmlns:a16="http://schemas.microsoft.com/office/drawing/2014/main" id="{295A7AE1-58DE-4B6A-A01F-DF8614494EB5}"/>
              </a:ext>
            </a:extLst>
          </p:cNvPr>
          <p:cNvSpPr/>
          <p:nvPr/>
        </p:nvSpPr>
        <p:spPr>
          <a:xfrm>
            <a:off x="6012243" y="364317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0" name="楕円 39">
            <a:extLst>
              <a:ext uri="{FF2B5EF4-FFF2-40B4-BE49-F238E27FC236}">
                <a16:creationId xmlns:a16="http://schemas.microsoft.com/office/drawing/2014/main" id="{257178AD-6F2D-4AB6-AB6C-8060927DBD0C}"/>
              </a:ext>
            </a:extLst>
          </p:cNvPr>
          <p:cNvSpPr/>
          <p:nvPr/>
        </p:nvSpPr>
        <p:spPr>
          <a:xfrm>
            <a:off x="4271582" y="4068478"/>
            <a:ext cx="197843" cy="204282"/>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41" name="直線矢印コネクタ 40">
            <a:extLst>
              <a:ext uri="{FF2B5EF4-FFF2-40B4-BE49-F238E27FC236}">
                <a16:creationId xmlns:a16="http://schemas.microsoft.com/office/drawing/2014/main" id="{E3F078B1-0FE8-4338-A383-701EFCBD4A12}"/>
              </a:ext>
            </a:extLst>
          </p:cNvPr>
          <p:cNvCxnSpPr>
            <a:cxnSpLocks/>
            <a:stCxn id="40" idx="6"/>
            <a:endCxn id="39" idx="2"/>
          </p:cNvCxnSpPr>
          <p:nvPr/>
        </p:nvCxnSpPr>
        <p:spPr>
          <a:xfrm flipV="1">
            <a:off x="4469425" y="4068478"/>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楕円 41">
            <a:extLst>
              <a:ext uri="{FF2B5EF4-FFF2-40B4-BE49-F238E27FC236}">
                <a16:creationId xmlns:a16="http://schemas.microsoft.com/office/drawing/2014/main" id="{DA050C70-E92A-4A16-A929-C02987E183F2}"/>
              </a:ext>
            </a:extLst>
          </p:cNvPr>
          <p:cNvSpPr/>
          <p:nvPr/>
        </p:nvSpPr>
        <p:spPr>
          <a:xfrm>
            <a:off x="4271582" y="4681826"/>
            <a:ext cx="214877" cy="20444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直線矢印コネクタ 42">
            <a:extLst>
              <a:ext uri="{FF2B5EF4-FFF2-40B4-BE49-F238E27FC236}">
                <a16:creationId xmlns:a16="http://schemas.microsoft.com/office/drawing/2014/main" id="{9B08A6F7-B2B9-4EF4-9D39-ABE3CC78AD6F}"/>
              </a:ext>
            </a:extLst>
          </p:cNvPr>
          <p:cNvCxnSpPr>
            <a:cxnSpLocks/>
            <a:stCxn id="42" idx="6"/>
            <a:endCxn id="44" idx="1"/>
          </p:cNvCxnSpPr>
          <p:nvPr/>
        </p:nvCxnSpPr>
        <p:spPr>
          <a:xfrm>
            <a:off x="4486459" y="4784047"/>
            <a:ext cx="1791507" cy="30632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二等辺三角形 43">
            <a:extLst>
              <a:ext uri="{FF2B5EF4-FFF2-40B4-BE49-F238E27FC236}">
                <a16:creationId xmlns:a16="http://schemas.microsoft.com/office/drawing/2014/main" id="{27FB3305-B833-4AC4-B3C2-4C32CC511696}"/>
              </a:ext>
            </a:extLst>
          </p:cNvPr>
          <p:cNvSpPr/>
          <p:nvPr/>
        </p:nvSpPr>
        <p:spPr>
          <a:xfrm>
            <a:off x="6040961" y="4681983"/>
            <a:ext cx="948018" cy="816778"/>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スマイル 44">
            <a:extLst>
              <a:ext uri="{FF2B5EF4-FFF2-40B4-BE49-F238E27FC236}">
                <a16:creationId xmlns:a16="http://schemas.microsoft.com/office/drawing/2014/main" id="{458F6A21-F338-4E00-B46C-7C5D9460EF84}"/>
              </a:ext>
            </a:extLst>
          </p:cNvPr>
          <p:cNvSpPr/>
          <p:nvPr/>
        </p:nvSpPr>
        <p:spPr>
          <a:xfrm>
            <a:off x="2087633" y="406847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直線矢印コネクタ 45">
            <a:extLst>
              <a:ext uri="{FF2B5EF4-FFF2-40B4-BE49-F238E27FC236}">
                <a16:creationId xmlns:a16="http://schemas.microsoft.com/office/drawing/2014/main" id="{8F18E785-BCB7-4316-B7A8-25D48A6D808A}"/>
              </a:ext>
            </a:extLst>
          </p:cNvPr>
          <p:cNvCxnSpPr>
            <a:cxnSpLocks/>
          </p:cNvCxnSpPr>
          <p:nvPr/>
        </p:nvCxnSpPr>
        <p:spPr>
          <a:xfrm>
            <a:off x="2739453" y="4461195"/>
            <a:ext cx="1532129" cy="26097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矢印コネクタ 46">
            <a:extLst>
              <a:ext uri="{FF2B5EF4-FFF2-40B4-BE49-F238E27FC236}">
                <a16:creationId xmlns:a16="http://schemas.microsoft.com/office/drawing/2014/main" id="{F2A6F4D1-2154-4039-82C4-A1C21E706976}"/>
              </a:ext>
            </a:extLst>
          </p:cNvPr>
          <p:cNvCxnSpPr>
            <a:cxnSpLocks/>
          </p:cNvCxnSpPr>
          <p:nvPr/>
        </p:nvCxnSpPr>
        <p:spPr>
          <a:xfrm flipV="1">
            <a:off x="2739453" y="4186947"/>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楕円 47">
            <a:extLst>
              <a:ext uri="{FF2B5EF4-FFF2-40B4-BE49-F238E27FC236}">
                <a16:creationId xmlns:a16="http://schemas.microsoft.com/office/drawing/2014/main" id="{D715DB72-1F3C-46C9-9A14-870DC167EFE4}"/>
              </a:ext>
            </a:extLst>
          </p:cNvPr>
          <p:cNvSpPr/>
          <p:nvPr/>
        </p:nvSpPr>
        <p:spPr>
          <a:xfrm>
            <a:off x="6776019" y="3123771"/>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9" name="楕円 48">
            <a:extLst>
              <a:ext uri="{FF2B5EF4-FFF2-40B4-BE49-F238E27FC236}">
                <a16:creationId xmlns:a16="http://schemas.microsoft.com/office/drawing/2014/main" id="{191CC5D0-A00D-4CF2-A04C-2E57B88B5F31}"/>
              </a:ext>
            </a:extLst>
          </p:cNvPr>
          <p:cNvSpPr/>
          <p:nvPr/>
        </p:nvSpPr>
        <p:spPr>
          <a:xfrm>
            <a:off x="7300920" y="5280623"/>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楕円 49">
            <a:extLst>
              <a:ext uri="{FF2B5EF4-FFF2-40B4-BE49-F238E27FC236}">
                <a16:creationId xmlns:a16="http://schemas.microsoft.com/office/drawing/2014/main" id="{7CA96616-2027-45F3-8B02-C72183926775}"/>
              </a:ext>
            </a:extLst>
          </p:cNvPr>
          <p:cNvSpPr/>
          <p:nvPr/>
        </p:nvSpPr>
        <p:spPr>
          <a:xfrm>
            <a:off x="7588142" y="3990099"/>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楕円 50">
            <a:extLst>
              <a:ext uri="{FF2B5EF4-FFF2-40B4-BE49-F238E27FC236}">
                <a16:creationId xmlns:a16="http://schemas.microsoft.com/office/drawing/2014/main" id="{062647E3-5B37-4699-A69C-35638863F489}"/>
              </a:ext>
            </a:extLst>
          </p:cNvPr>
          <p:cNvSpPr/>
          <p:nvPr/>
        </p:nvSpPr>
        <p:spPr>
          <a:xfrm>
            <a:off x="6734299" y="4350782"/>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楕円 51">
            <a:extLst>
              <a:ext uri="{FF2B5EF4-FFF2-40B4-BE49-F238E27FC236}">
                <a16:creationId xmlns:a16="http://schemas.microsoft.com/office/drawing/2014/main" id="{A55606D9-46D8-4830-A075-46CB6BD6D78C}"/>
              </a:ext>
            </a:extLst>
          </p:cNvPr>
          <p:cNvSpPr/>
          <p:nvPr/>
        </p:nvSpPr>
        <p:spPr>
          <a:xfrm>
            <a:off x="4987890" y="513235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楕円 52">
            <a:extLst>
              <a:ext uri="{FF2B5EF4-FFF2-40B4-BE49-F238E27FC236}">
                <a16:creationId xmlns:a16="http://schemas.microsoft.com/office/drawing/2014/main" id="{B5F1491E-151D-4DC8-8935-DEAEB0E06081}"/>
              </a:ext>
            </a:extLst>
          </p:cNvPr>
          <p:cNvSpPr/>
          <p:nvPr/>
        </p:nvSpPr>
        <p:spPr>
          <a:xfrm>
            <a:off x="6150760" y="5636114"/>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4" name="楕円 53">
            <a:extLst>
              <a:ext uri="{FF2B5EF4-FFF2-40B4-BE49-F238E27FC236}">
                <a16:creationId xmlns:a16="http://schemas.microsoft.com/office/drawing/2014/main" id="{2023DB84-0F96-4B4C-A0DD-499BB94D4F5B}"/>
              </a:ext>
            </a:extLst>
          </p:cNvPr>
          <p:cNvSpPr/>
          <p:nvPr/>
        </p:nvSpPr>
        <p:spPr>
          <a:xfrm>
            <a:off x="5128857" y="3044352"/>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5" name="楕円 54">
            <a:extLst>
              <a:ext uri="{FF2B5EF4-FFF2-40B4-BE49-F238E27FC236}">
                <a16:creationId xmlns:a16="http://schemas.microsoft.com/office/drawing/2014/main" id="{734BC194-E722-47A0-9A8C-782B9EC1793F}"/>
              </a:ext>
            </a:extLst>
          </p:cNvPr>
          <p:cNvSpPr/>
          <p:nvPr/>
        </p:nvSpPr>
        <p:spPr>
          <a:xfrm>
            <a:off x="7961553" y="2851677"/>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6" name="二等辺三角形 55">
            <a:extLst>
              <a:ext uri="{FF2B5EF4-FFF2-40B4-BE49-F238E27FC236}">
                <a16:creationId xmlns:a16="http://schemas.microsoft.com/office/drawing/2014/main" id="{10378036-B002-469B-BE16-274E3861D2C0}"/>
              </a:ext>
            </a:extLst>
          </p:cNvPr>
          <p:cNvSpPr/>
          <p:nvPr/>
        </p:nvSpPr>
        <p:spPr>
          <a:xfrm>
            <a:off x="8277940" y="4471965"/>
            <a:ext cx="948018" cy="816778"/>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10862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交差判定</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グループ分けして、階層的に交差判定を行う</a:t>
            </a:r>
            <a:endParaRPr lang="en-US" altLang="ja-JP" dirty="0">
              <a:latin typeface="Dubai Light" panose="020B0303030403030204" pitchFamily="34" charset="-78"/>
              <a:cs typeface="Dubai Light" panose="020B0303030403030204" pitchFamily="34" charset="-78"/>
            </a:endParaRPr>
          </a:p>
        </p:txBody>
      </p:sp>
      <p:sp>
        <p:nvSpPr>
          <p:cNvPr id="13" name="斜め縞 12">
            <a:extLst>
              <a:ext uri="{FF2B5EF4-FFF2-40B4-BE49-F238E27FC236}">
                <a16:creationId xmlns:a16="http://schemas.microsoft.com/office/drawing/2014/main" id="{1F1F1784-C0E2-4C01-A465-ED776DDA5523}"/>
              </a:ext>
            </a:extLst>
          </p:cNvPr>
          <p:cNvSpPr/>
          <p:nvPr/>
        </p:nvSpPr>
        <p:spPr>
          <a:xfrm rot="18991388">
            <a:off x="3877041" y="3823895"/>
            <a:ext cx="1427727" cy="1490158"/>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楕円 14">
            <a:extLst>
              <a:ext uri="{FF2B5EF4-FFF2-40B4-BE49-F238E27FC236}">
                <a16:creationId xmlns:a16="http://schemas.microsoft.com/office/drawing/2014/main" id="{27231CDB-A10F-4F6A-A728-16900D3840B3}"/>
              </a:ext>
            </a:extLst>
          </p:cNvPr>
          <p:cNvSpPr/>
          <p:nvPr/>
        </p:nvSpPr>
        <p:spPr>
          <a:xfrm>
            <a:off x="6012243" y="364317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 name="楕円 15">
            <a:extLst>
              <a:ext uri="{FF2B5EF4-FFF2-40B4-BE49-F238E27FC236}">
                <a16:creationId xmlns:a16="http://schemas.microsoft.com/office/drawing/2014/main" id="{B91C51EC-B04D-4100-BDC9-1FEF19ABAAC2}"/>
              </a:ext>
            </a:extLst>
          </p:cNvPr>
          <p:cNvSpPr/>
          <p:nvPr/>
        </p:nvSpPr>
        <p:spPr>
          <a:xfrm>
            <a:off x="4271582" y="4068478"/>
            <a:ext cx="197843" cy="204282"/>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9" name="直線矢印コネクタ 18">
            <a:extLst>
              <a:ext uri="{FF2B5EF4-FFF2-40B4-BE49-F238E27FC236}">
                <a16:creationId xmlns:a16="http://schemas.microsoft.com/office/drawing/2014/main" id="{8D90ABB7-0831-4023-AD20-86894C12A28B}"/>
              </a:ext>
            </a:extLst>
          </p:cNvPr>
          <p:cNvCxnSpPr>
            <a:cxnSpLocks/>
            <a:stCxn id="16" idx="6"/>
            <a:endCxn id="15" idx="2"/>
          </p:cNvCxnSpPr>
          <p:nvPr/>
        </p:nvCxnSpPr>
        <p:spPr>
          <a:xfrm flipV="1">
            <a:off x="4469425" y="4068478"/>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6A96C3D5-54E4-49DB-B5C1-5966059FC4C9}"/>
              </a:ext>
            </a:extLst>
          </p:cNvPr>
          <p:cNvSpPr/>
          <p:nvPr/>
        </p:nvSpPr>
        <p:spPr>
          <a:xfrm>
            <a:off x="4271582" y="4681826"/>
            <a:ext cx="214877" cy="20444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直線矢印コネクタ 20">
            <a:extLst>
              <a:ext uri="{FF2B5EF4-FFF2-40B4-BE49-F238E27FC236}">
                <a16:creationId xmlns:a16="http://schemas.microsoft.com/office/drawing/2014/main" id="{304DE70C-99A3-4EB3-9D9B-D697952B0BC1}"/>
              </a:ext>
            </a:extLst>
          </p:cNvPr>
          <p:cNvCxnSpPr>
            <a:cxnSpLocks/>
            <a:stCxn id="20" idx="6"/>
            <a:endCxn id="22" idx="1"/>
          </p:cNvCxnSpPr>
          <p:nvPr/>
        </p:nvCxnSpPr>
        <p:spPr>
          <a:xfrm>
            <a:off x="4486459" y="4784047"/>
            <a:ext cx="1791507" cy="30632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二等辺三角形 21">
            <a:extLst>
              <a:ext uri="{FF2B5EF4-FFF2-40B4-BE49-F238E27FC236}">
                <a16:creationId xmlns:a16="http://schemas.microsoft.com/office/drawing/2014/main" id="{37668C31-0F45-4616-8617-9C891E8713BE}"/>
              </a:ext>
            </a:extLst>
          </p:cNvPr>
          <p:cNvSpPr/>
          <p:nvPr/>
        </p:nvSpPr>
        <p:spPr>
          <a:xfrm>
            <a:off x="6040961" y="4681983"/>
            <a:ext cx="948018" cy="816778"/>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スマイル 22">
            <a:extLst>
              <a:ext uri="{FF2B5EF4-FFF2-40B4-BE49-F238E27FC236}">
                <a16:creationId xmlns:a16="http://schemas.microsoft.com/office/drawing/2014/main" id="{9BD823F9-C518-4C1F-970F-F569E1068DD3}"/>
              </a:ext>
            </a:extLst>
          </p:cNvPr>
          <p:cNvSpPr/>
          <p:nvPr/>
        </p:nvSpPr>
        <p:spPr>
          <a:xfrm>
            <a:off x="2087633" y="406847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直線矢印コネクタ 23">
            <a:extLst>
              <a:ext uri="{FF2B5EF4-FFF2-40B4-BE49-F238E27FC236}">
                <a16:creationId xmlns:a16="http://schemas.microsoft.com/office/drawing/2014/main" id="{5E9C71ED-BD08-4311-9CCE-38870D2C7918}"/>
              </a:ext>
            </a:extLst>
          </p:cNvPr>
          <p:cNvCxnSpPr>
            <a:cxnSpLocks/>
          </p:cNvCxnSpPr>
          <p:nvPr/>
        </p:nvCxnSpPr>
        <p:spPr>
          <a:xfrm>
            <a:off x="2739453" y="4461195"/>
            <a:ext cx="1532129" cy="26097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BEFB24D4-97D9-4506-BA1B-9FE10B3548E1}"/>
              </a:ext>
            </a:extLst>
          </p:cNvPr>
          <p:cNvCxnSpPr>
            <a:cxnSpLocks/>
          </p:cNvCxnSpPr>
          <p:nvPr/>
        </p:nvCxnSpPr>
        <p:spPr>
          <a:xfrm flipV="1">
            <a:off x="2739453" y="4186947"/>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C1F67303-768F-40EA-91CC-F109BBDF2706}"/>
              </a:ext>
            </a:extLst>
          </p:cNvPr>
          <p:cNvSpPr/>
          <p:nvPr/>
        </p:nvSpPr>
        <p:spPr>
          <a:xfrm>
            <a:off x="6776019" y="3123771"/>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8" name="楕円 27">
            <a:extLst>
              <a:ext uri="{FF2B5EF4-FFF2-40B4-BE49-F238E27FC236}">
                <a16:creationId xmlns:a16="http://schemas.microsoft.com/office/drawing/2014/main" id="{C3085A01-1904-4388-9955-00023C018432}"/>
              </a:ext>
            </a:extLst>
          </p:cNvPr>
          <p:cNvSpPr/>
          <p:nvPr/>
        </p:nvSpPr>
        <p:spPr>
          <a:xfrm>
            <a:off x="7300920" y="5280623"/>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楕円 28">
            <a:extLst>
              <a:ext uri="{FF2B5EF4-FFF2-40B4-BE49-F238E27FC236}">
                <a16:creationId xmlns:a16="http://schemas.microsoft.com/office/drawing/2014/main" id="{34E8F2F8-AE25-41C7-A961-7F99C3592514}"/>
              </a:ext>
            </a:extLst>
          </p:cNvPr>
          <p:cNvSpPr/>
          <p:nvPr/>
        </p:nvSpPr>
        <p:spPr>
          <a:xfrm>
            <a:off x="7588142" y="3990099"/>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0" name="楕円 29">
            <a:extLst>
              <a:ext uri="{FF2B5EF4-FFF2-40B4-BE49-F238E27FC236}">
                <a16:creationId xmlns:a16="http://schemas.microsoft.com/office/drawing/2014/main" id="{6A4A4D06-EB1C-445C-875A-0951E8D021E7}"/>
              </a:ext>
            </a:extLst>
          </p:cNvPr>
          <p:cNvSpPr/>
          <p:nvPr/>
        </p:nvSpPr>
        <p:spPr>
          <a:xfrm>
            <a:off x="6734299" y="4350782"/>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1" name="楕円 30">
            <a:extLst>
              <a:ext uri="{FF2B5EF4-FFF2-40B4-BE49-F238E27FC236}">
                <a16:creationId xmlns:a16="http://schemas.microsoft.com/office/drawing/2014/main" id="{F6E919A7-7F42-4827-ABD6-B3607C5BD263}"/>
              </a:ext>
            </a:extLst>
          </p:cNvPr>
          <p:cNvSpPr/>
          <p:nvPr/>
        </p:nvSpPr>
        <p:spPr>
          <a:xfrm>
            <a:off x="4987890" y="513235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2" name="楕円 31">
            <a:extLst>
              <a:ext uri="{FF2B5EF4-FFF2-40B4-BE49-F238E27FC236}">
                <a16:creationId xmlns:a16="http://schemas.microsoft.com/office/drawing/2014/main" id="{440F3A06-D423-40FC-901E-CDF98D1715FE}"/>
              </a:ext>
            </a:extLst>
          </p:cNvPr>
          <p:cNvSpPr/>
          <p:nvPr/>
        </p:nvSpPr>
        <p:spPr>
          <a:xfrm>
            <a:off x="6150760" y="5636114"/>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3" name="楕円 32">
            <a:extLst>
              <a:ext uri="{FF2B5EF4-FFF2-40B4-BE49-F238E27FC236}">
                <a16:creationId xmlns:a16="http://schemas.microsoft.com/office/drawing/2014/main" id="{85ABDAFD-8377-4DAA-9BE8-943C5FEFA59D}"/>
              </a:ext>
            </a:extLst>
          </p:cNvPr>
          <p:cNvSpPr/>
          <p:nvPr/>
        </p:nvSpPr>
        <p:spPr>
          <a:xfrm>
            <a:off x="5128857" y="3044352"/>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5" name="楕円 34">
            <a:extLst>
              <a:ext uri="{FF2B5EF4-FFF2-40B4-BE49-F238E27FC236}">
                <a16:creationId xmlns:a16="http://schemas.microsoft.com/office/drawing/2014/main" id="{379C1797-6E64-4540-A9EC-2B66DFE5A6DA}"/>
              </a:ext>
            </a:extLst>
          </p:cNvPr>
          <p:cNvSpPr/>
          <p:nvPr/>
        </p:nvSpPr>
        <p:spPr>
          <a:xfrm>
            <a:off x="7961553" y="2851677"/>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6" name="二等辺三角形 35">
            <a:extLst>
              <a:ext uri="{FF2B5EF4-FFF2-40B4-BE49-F238E27FC236}">
                <a16:creationId xmlns:a16="http://schemas.microsoft.com/office/drawing/2014/main" id="{62E98317-2CA5-4C84-B5CA-6DFB767F6965}"/>
              </a:ext>
            </a:extLst>
          </p:cNvPr>
          <p:cNvSpPr/>
          <p:nvPr/>
        </p:nvSpPr>
        <p:spPr>
          <a:xfrm>
            <a:off x="8277940" y="4471965"/>
            <a:ext cx="948018" cy="816778"/>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正方形/長方形 3">
            <a:extLst>
              <a:ext uri="{FF2B5EF4-FFF2-40B4-BE49-F238E27FC236}">
                <a16:creationId xmlns:a16="http://schemas.microsoft.com/office/drawing/2014/main" id="{538F730B-7B68-4BB7-8EB8-B01218C27E85}"/>
              </a:ext>
            </a:extLst>
          </p:cNvPr>
          <p:cNvSpPr/>
          <p:nvPr/>
        </p:nvSpPr>
        <p:spPr>
          <a:xfrm>
            <a:off x="4993626" y="3035772"/>
            <a:ext cx="1987109" cy="345094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正方形/長方形 25">
            <a:extLst>
              <a:ext uri="{FF2B5EF4-FFF2-40B4-BE49-F238E27FC236}">
                <a16:creationId xmlns:a16="http://schemas.microsoft.com/office/drawing/2014/main" id="{35D9799E-8C4C-4447-BACB-665E067BE67F}"/>
              </a:ext>
            </a:extLst>
          </p:cNvPr>
          <p:cNvSpPr/>
          <p:nvPr/>
        </p:nvSpPr>
        <p:spPr>
          <a:xfrm>
            <a:off x="6764310" y="2851678"/>
            <a:ext cx="2461648" cy="327955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8939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交差判定</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グループ分けして、階層的に交差判定を行う</a:t>
            </a:r>
            <a:endParaRPr lang="en-US" altLang="ja-JP" dirty="0">
              <a:latin typeface="Dubai Light" panose="020B0303030403030204" pitchFamily="34" charset="-78"/>
              <a:cs typeface="Dubai Light" panose="020B0303030403030204" pitchFamily="34" charset="-78"/>
            </a:endParaRPr>
          </a:p>
        </p:txBody>
      </p:sp>
      <p:sp>
        <p:nvSpPr>
          <p:cNvPr id="13" name="斜め縞 12">
            <a:extLst>
              <a:ext uri="{FF2B5EF4-FFF2-40B4-BE49-F238E27FC236}">
                <a16:creationId xmlns:a16="http://schemas.microsoft.com/office/drawing/2014/main" id="{1F1F1784-C0E2-4C01-A465-ED776DDA5523}"/>
              </a:ext>
            </a:extLst>
          </p:cNvPr>
          <p:cNvSpPr/>
          <p:nvPr/>
        </p:nvSpPr>
        <p:spPr>
          <a:xfrm rot="18991388">
            <a:off x="3877041" y="3823895"/>
            <a:ext cx="1427727" cy="1490158"/>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楕円 14">
            <a:extLst>
              <a:ext uri="{FF2B5EF4-FFF2-40B4-BE49-F238E27FC236}">
                <a16:creationId xmlns:a16="http://schemas.microsoft.com/office/drawing/2014/main" id="{27231CDB-A10F-4F6A-A728-16900D3840B3}"/>
              </a:ext>
            </a:extLst>
          </p:cNvPr>
          <p:cNvSpPr/>
          <p:nvPr/>
        </p:nvSpPr>
        <p:spPr>
          <a:xfrm>
            <a:off x="6012243" y="364317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 name="楕円 15">
            <a:extLst>
              <a:ext uri="{FF2B5EF4-FFF2-40B4-BE49-F238E27FC236}">
                <a16:creationId xmlns:a16="http://schemas.microsoft.com/office/drawing/2014/main" id="{B91C51EC-B04D-4100-BDC9-1FEF19ABAAC2}"/>
              </a:ext>
            </a:extLst>
          </p:cNvPr>
          <p:cNvSpPr/>
          <p:nvPr/>
        </p:nvSpPr>
        <p:spPr>
          <a:xfrm>
            <a:off x="4271582" y="4068478"/>
            <a:ext cx="197843" cy="204282"/>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9" name="直線矢印コネクタ 18">
            <a:extLst>
              <a:ext uri="{FF2B5EF4-FFF2-40B4-BE49-F238E27FC236}">
                <a16:creationId xmlns:a16="http://schemas.microsoft.com/office/drawing/2014/main" id="{8D90ABB7-0831-4023-AD20-86894C12A28B}"/>
              </a:ext>
            </a:extLst>
          </p:cNvPr>
          <p:cNvCxnSpPr>
            <a:cxnSpLocks/>
            <a:stCxn id="16" idx="6"/>
            <a:endCxn id="15" idx="2"/>
          </p:cNvCxnSpPr>
          <p:nvPr/>
        </p:nvCxnSpPr>
        <p:spPr>
          <a:xfrm flipV="1">
            <a:off x="4469425" y="4068478"/>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6A96C3D5-54E4-49DB-B5C1-5966059FC4C9}"/>
              </a:ext>
            </a:extLst>
          </p:cNvPr>
          <p:cNvSpPr/>
          <p:nvPr/>
        </p:nvSpPr>
        <p:spPr>
          <a:xfrm>
            <a:off x="4271582" y="4681826"/>
            <a:ext cx="214877" cy="20444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直線矢印コネクタ 20">
            <a:extLst>
              <a:ext uri="{FF2B5EF4-FFF2-40B4-BE49-F238E27FC236}">
                <a16:creationId xmlns:a16="http://schemas.microsoft.com/office/drawing/2014/main" id="{304DE70C-99A3-4EB3-9D9B-D697952B0BC1}"/>
              </a:ext>
            </a:extLst>
          </p:cNvPr>
          <p:cNvCxnSpPr>
            <a:cxnSpLocks/>
            <a:stCxn id="20" idx="6"/>
            <a:endCxn id="22" idx="1"/>
          </p:cNvCxnSpPr>
          <p:nvPr/>
        </p:nvCxnSpPr>
        <p:spPr>
          <a:xfrm>
            <a:off x="4486459" y="4784047"/>
            <a:ext cx="1791507" cy="30632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二等辺三角形 21">
            <a:extLst>
              <a:ext uri="{FF2B5EF4-FFF2-40B4-BE49-F238E27FC236}">
                <a16:creationId xmlns:a16="http://schemas.microsoft.com/office/drawing/2014/main" id="{37668C31-0F45-4616-8617-9C891E8713BE}"/>
              </a:ext>
            </a:extLst>
          </p:cNvPr>
          <p:cNvSpPr/>
          <p:nvPr/>
        </p:nvSpPr>
        <p:spPr>
          <a:xfrm>
            <a:off x="6040961" y="4681983"/>
            <a:ext cx="948018" cy="816778"/>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スマイル 22">
            <a:extLst>
              <a:ext uri="{FF2B5EF4-FFF2-40B4-BE49-F238E27FC236}">
                <a16:creationId xmlns:a16="http://schemas.microsoft.com/office/drawing/2014/main" id="{9BD823F9-C518-4C1F-970F-F569E1068DD3}"/>
              </a:ext>
            </a:extLst>
          </p:cNvPr>
          <p:cNvSpPr/>
          <p:nvPr/>
        </p:nvSpPr>
        <p:spPr>
          <a:xfrm>
            <a:off x="2087633" y="406847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直線矢印コネクタ 23">
            <a:extLst>
              <a:ext uri="{FF2B5EF4-FFF2-40B4-BE49-F238E27FC236}">
                <a16:creationId xmlns:a16="http://schemas.microsoft.com/office/drawing/2014/main" id="{5E9C71ED-BD08-4311-9CCE-38870D2C7918}"/>
              </a:ext>
            </a:extLst>
          </p:cNvPr>
          <p:cNvCxnSpPr>
            <a:cxnSpLocks/>
          </p:cNvCxnSpPr>
          <p:nvPr/>
        </p:nvCxnSpPr>
        <p:spPr>
          <a:xfrm>
            <a:off x="2739453" y="4461195"/>
            <a:ext cx="1532129" cy="26097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BEFB24D4-97D9-4506-BA1B-9FE10B3548E1}"/>
              </a:ext>
            </a:extLst>
          </p:cNvPr>
          <p:cNvCxnSpPr>
            <a:cxnSpLocks/>
          </p:cNvCxnSpPr>
          <p:nvPr/>
        </p:nvCxnSpPr>
        <p:spPr>
          <a:xfrm flipV="1">
            <a:off x="2739453" y="4186947"/>
            <a:ext cx="1542818" cy="10214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C1F67303-768F-40EA-91CC-F109BBDF2706}"/>
              </a:ext>
            </a:extLst>
          </p:cNvPr>
          <p:cNvSpPr/>
          <p:nvPr/>
        </p:nvSpPr>
        <p:spPr>
          <a:xfrm>
            <a:off x="6776019" y="3123771"/>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8" name="楕円 27">
            <a:extLst>
              <a:ext uri="{FF2B5EF4-FFF2-40B4-BE49-F238E27FC236}">
                <a16:creationId xmlns:a16="http://schemas.microsoft.com/office/drawing/2014/main" id="{C3085A01-1904-4388-9955-00023C018432}"/>
              </a:ext>
            </a:extLst>
          </p:cNvPr>
          <p:cNvSpPr/>
          <p:nvPr/>
        </p:nvSpPr>
        <p:spPr>
          <a:xfrm>
            <a:off x="7300920" y="5280623"/>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楕円 28">
            <a:extLst>
              <a:ext uri="{FF2B5EF4-FFF2-40B4-BE49-F238E27FC236}">
                <a16:creationId xmlns:a16="http://schemas.microsoft.com/office/drawing/2014/main" id="{34E8F2F8-AE25-41C7-A961-7F99C3592514}"/>
              </a:ext>
            </a:extLst>
          </p:cNvPr>
          <p:cNvSpPr/>
          <p:nvPr/>
        </p:nvSpPr>
        <p:spPr>
          <a:xfrm>
            <a:off x="7588142" y="3990099"/>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0" name="楕円 29">
            <a:extLst>
              <a:ext uri="{FF2B5EF4-FFF2-40B4-BE49-F238E27FC236}">
                <a16:creationId xmlns:a16="http://schemas.microsoft.com/office/drawing/2014/main" id="{6A4A4D06-EB1C-445C-875A-0951E8D021E7}"/>
              </a:ext>
            </a:extLst>
          </p:cNvPr>
          <p:cNvSpPr/>
          <p:nvPr/>
        </p:nvSpPr>
        <p:spPr>
          <a:xfrm>
            <a:off x="6734299" y="4350782"/>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1" name="楕円 30">
            <a:extLst>
              <a:ext uri="{FF2B5EF4-FFF2-40B4-BE49-F238E27FC236}">
                <a16:creationId xmlns:a16="http://schemas.microsoft.com/office/drawing/2014/main" id="{F6E919A7-7F42-4827-ABD6-B3607C5BD263}"/>
              </a:ext>
            </a:extLst>
          </p:cNvPr>
          <p:cNvSpPr/>
          <p:nvPr/>
        </p:nvSpPr>
        <p:spPr>
          <a:xfrm>
            <a:off x="4987890" y="5132355"/>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2" name="楕円 31">
            <a:extLst>
              <a:ext uri="{FF2B5EF4-FFF2-40B4-BE49-F238E27FC236}">
                <a16:creationId xmlns:a16="http://schemas.microsoft.com/office/drawing/2014/main" id="{440F3A06-D423-40FC-901E-CDF98D1715FE}"/>
              </a:ext>
            </a:extLst>
          </p:cNvPr>
          <p:cNvSpPr/>
          <p:nvPr/>
        </p:nvSpPr>
        <p:spPr>
          <a:xfrm>
            <a:off x="6150760" y="5636114"/>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3" name="楕円 32">
            <a:extLst>
              <a:ext uri="{FF2B5EF4-FFF2-40B4-BE49-F238E27FC236}">
                <a16:creationId xmlns:a16="http://schemas.microsoft.com/office/drawing/2014/main" id="{85ABDAFD-8377-4DAA-9BE8-943C5FEFA59D}"/>
              </a:ext>
            </a:extLst>
          </p:cNvPr>
          <p:cNvSpPr/>
          <p:nvPr/>
        </p:nvSpPr>
        <p:spPr>
          <a:xfrm>
            <a:off x="5128857" y="3044352"/>
            <a:ext cx="843516" cy="850605"/>
          </a:xfrm>
          <a:prstGeom prst="ellipse">
            <a:avLst/>
          </a:prstGeom>
          <a:solidFill>
            <a:srgbClr val="92D05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5" name="楕円 34">
            <a:extLst>
              <a:ext uri="{FF2B5EF4-FFF2-40B4-BE49-F238E27FC236}">
                <a16:creationId xmlns:a16="http://schemas.microsoft.com/office/drawing/2014/main" id="{379C1797-6E64-4540-A9EC-2B66DFE5A6DA}"/>
              </a:ext>
            </a:extLst>
          </p:cNvPr>
          <p:cNvSpPr/>
          <p:nvPr/>
        </p:nvSpPr>
        <p:spPr>
          <a:xfrm>
            <a:off x="7961553" y="2851677"/>
            <a:ext cx="843516" cy="850605"/>
          </a:xfrm>
          <a:prstGeom prst="ellipse">
            <a:avLst/>
          </a:prstGeom>
          <a:solidFill>
            <a:srgbClr val="FFFF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6" name="二等辺三角形 35">
            <a:extLst>
              <a:ext uri="{FF2B5EF4-FFF2-40B4-BE49-F238E27FC236}">
                <a16:creationId xmlns:a16="http://schemas.microsoft.com/office/drawing/2014/main" id="{62E98317-2CA5-4C84-B5CA-6DFB767F6965}"/>
              </a:ext>
            </a:extLst>
          </p:cNvPr>
          <p:cNvSpPr/>
          <p:nvPr/>
        </p:nvSpPr>
        <p:spPr>
          <a:xfrm>
            <a:off x="8277940" y="4471965"/>
            <a:ext cx="948018" cy="816778"/>
          </a:xfrm>
          <a:prstGeom prst="triangl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正方形/長方形 25">
            <a:extLst>
              <a:ext uri="{FF2B5EF4-FFF2-40B4-BE49-F238E27FC236}">
                <a16:creationId xmlns:a16="http://schemas.microsoft.com/office/drawing/2014/main" id="{35D9799E-8C4C-4447-BACB-665E067BE67F}"/>
              </a:ext>
            </a:extLst>
          </p:cNvPr>
          <p:cNvSpPr/>
          <p:nvPr/>
        </p:nvSpPr>
        <p:spPr>
          <a:xfrm>
            <a:off x="6764310" y="2851678"/>
            <a:ext cx="2461648" cy="3279550"/>
          </a:xfrm>
          <a:prstGeom prst="rect">
            <a:avLst/>
          </a:prstGeom>
          <a:noFill/>
          <a:ln w="38100">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正方形/長方形 36">
            <a:extLst>
              <a:ext uri="{FF2B5EF4-FFF2-40B4-BE49-F238E27FC236}">
                <a16:creationId xmlns:a16="http://schemas.microsoft.com/office/drawing/2014/main" id="{85CF21A6-BB8A-4E65-9BF8-68AE4E64727A}"/>
              </a:ext>
            </a:extLst>
          </p:cNvPr>
          <p:cNvSpPr/>
          <p:nvPr/>
        </p:nvSpPr>
        <p:spPr>
          <a:xfrm>
            <a:off x="4997748" y="3035771"/>
            <a:ext cx="1987109" cy="145800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正方形/長方形 37">
            <a:extLst>
              <a:ext uri="{FF2B5EF4-FFF2-40B4-BE49-F238E27FC236}">
                <a16:creationId xmlns:a16="http://schemas.microsoft.com/office/drawing/2014/main" id="{8A5CE7BB-44F7-4DEF-8216-12EDF5867166}"/>
              </a:ext>
            </a:extLst>
          </p:cNvPr>
          <p:cNvSpPr/>
          <p:nvPr/>
        </p:nvSpPr>
        <p:spPr>
          <a:xfrm>
            <a:off x="4993626" y="4677873"/>
            <a:ext cx="1987109" cy="180884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2417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パス・トレーシング</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明るさを求める</a:t>
            </a:r>
            <a:endParaRPr lang="en-US" altLang="ja-JP" dirty="0">
              <a:latin typeface="Dubai Light" panose="020B0303030403030204" pitchFamily="34" charset="-78"/>
              <a:cs typeface="Dubai Light" panose="020B0303030403030204" pitchFamily="34" charset="-78"/>
            </a:endParaRPr>
          </a:p>
        </p:txBody>
      </p:sp>
      <p:sp>
        <p:nvSpPr>
          <p:cNvPr id="23" name="爆発: 8 pt 22">
            <a:extLst>
              <a:ext uri="{FF2B5EF4-FFF2-40B4-BE49-F238E27FC236}">
                <a16:creationId xmlns:a16="http://schemas.microsoft.com/office/drawing/2014/main" id="{E7844183-899F-440B-AB4E-D03E97EADBAC}"/>
              </a:ext>
            </a:extLst>
          </p:cNvPr>
          <p:cNvSpPr/>
          <p:nvPr/>
        </p:nvSpPr>
        <p:spPr>
          <a:xfrm>
            <a:off x="7907120" y="2795966"/>
            <a:ext cx="660663" cy="799916"/>
          </a:xfrm>
          <a:prstGeom prst="irregularSeal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斜め縞 14">
            <a:extLst>
              <a:ext uri="{FF2B5EF4-FFF2-40B4-BE49-F238E27FC236}">
                <a16:creationId xmlns:a16="http://schemas.microsoft.com/office/drawing/2014/main" id="{765E29B6-A2F8-4E47-9A53-BDBCAFCA8C28}"/>
              </a:ext>
            </a:extLst>
          </p:cNvPr>
          <p:cNvSpPr/>
          <p:nvPr/>
        </p:nvSpPr>
        <p:spPr>
          <a:xfrm rot="2728664">
            <a:off x="4941905" y="4751224"/>
            <a:ext cx="2284807" cy="2325935"/>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楕円 15">
            <a:extLst>
              <a:ext uri="{FF2B5EF4-FFF2-40B4-BE49-F238E27FC236}">
                <a16:creationId xmlns:a16="http://schemas.microsoft.com/office/drawing/2014/main" id="{FAAF2B4A-D2A4-4176-B7E5-7BC8A319DD1D}"/>
              </a:ext>
            </a:extLst>
          </p:cNvPr>
          <p:cNvSpPr/>
          <p:nvPr/>
        </p:nvSpPr>
        <p:spPr>
          <a:xfrm>
            <a:off x="5906343" y="5280031"/>
            <a:ext cx="332087" cy="3345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スマイル 20">
            <a:extLst>
              <a:ext uri="{FF2B5EF4-FFF2-40B4-BE49-F238E27FC236}">
                <a16:creationId xmlns:a16="http://schemas.microsoft.com/office/drawing/2014/main" id="{F1F88C14-1776-4F5B-A4C1-1DC6C965890E}"/>
              </a:ext>
            </a:extLst>
          </p:cNvPr>
          <p:cNvSpPr/>
          <p:nvPr/>
        </p:nvSpPr>
        <p:spPr>
          <a:xfrm>
            <a:off x="2907253" y="403511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直線矢印コネクタ 23">
            <a:extLst>
              <a:ext uri="{FF2B5EF4-FFF2-40B4-BE49-F238E27FC236}">
                <a16:creationId xmlns:a16="http://schemas.microsoft.com/office/drawing/2014/main" id="{13DED869-275E-47B9-8009-0E5673E3DA34}"/>
              </a:ext>
            </a:extLst>
          </p:cNvPr>
          <p:cNvCxnSpPr>
            <a:cxnSpLocks/>
            <a:endCxn id="16" idx="0"/>
          </p:cNvCxnSpPr>
          <p:nvPr/>
        </p:nvCxnSpPr>
        <p:spPr>
          <a:xfrm>
            <a:off x="6072387" y="3956703"/>
            <a:ext cx="0" cy="132332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5F4C3A36-2B74-44A8-A474-46FCB150788B}"/>
              </a:ext>
            </a:extLst>
          </p:cNvPr>
          <p:cNvCxnSpPr>
            <a:cxnSpLocks/>
            <a:endCxn id="16" idx="7"/>
          </p:cNvCxnSpPr>
          <p:nvPr/>
        </p:nvCxnSpPr>
        <p:spPr>
          <a:xfrm flipH="1">
            <a:off x="6189797" y="4341831"/>
            <a:ext cx="506516" cy="98719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C7F0DBF7-E7AD-44F4-820E-D52C5103F2DD}"/>
              </a:ext>
            </a:extLst>
          </p:cNvPr>
          <p:cNvCxnSpPr>
            <a:cxnSpLocks/>
            <a:endCxn id="16" idx="1"/>
          </p:cNvCxnSpPr>
          <p:nvPr/>
        </p:nvCxnSpPr>
        <p:spPr>
          <a:xfrm>
            <a:off x="5403060" y="4341831"/>
            <a:ext cx="551916" cy="987195"/>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A5DA6623-1CD3-46D1-B2A7-2D2ABFFDBA4A}"/>
              </a:ext>
            </a:extLst>
          </p:cNvPr>
          <p:cNvCxnSpPr>
            <a:cxnSpLocks/>
            <a:endCxn id="16" idx="6"/>
          </p:cNvCxnSpPr>
          <p:nvPr/>
        </p:nvCxnSpPr>
        <p:spPr>
          <a:xfrm flipH="1">
            <a:off x="6238430" y="4964359"/>
            <a:ext cx="659556" cy="4829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661CB447-302C-4257-91C5-15351D333DD2}"/>
              </a:ext>
            </a:extLst>
          </p:cNvPr>
          <p:cNvCxnSpPr>
            <a:cxnSpLocks/>
            <a:endCxn id="16" idx="2"/>
          </p:cNvCxnSpPr>
          <p:nvPr/>
        </p:nvCxnSpPr>
        <p:spPr>
          <a:xfrm>
            <a:off x="5116373" y="4964359"/>
            <a:ext cx="789970" cy="4829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F9924AD7-4080-4AD4-B0A8-3F634F733255}"/>
              </a:ext>
            </a:extLst>
          </p:cNvPr>
          <p:cNvCxnSpPr>
            <a:cxnSpLocks/>
            <a:endCxn id="16" idx="7"/>
          </p:cNvCxnSpPr>
          <p:nvPr/>
        </p:nvCxnSpPr>
        <p:spPr>
          <a:xfrm flipH="1">
            <a:off x="6189797" y="3315768"/>
            <a:ext cx="1929305" cy="201325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7775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パス・トレーシング</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明るさを求める</a:t>
            </a:r>
            <a:endParaRPr lang="en-US" altLang="ja-JP" dirty="0">
              <a:latin typeface="Dubai Light" panose="020B0303030403030204" pitchFamily="34" charset="-78"/>
              <a:cs typeface="Dubai Light" panose="020B0303030403030204" pitchFamily="34" charset="-78"/>
            </a:endParaRPr>
          </a:p>
        </p:txBody>
      </p:sp>
      <p:sp>
        <p:nvSpPr>
          <p:cNvPr id="23" name="爆発: 8 pt 22">
            <a:extLst>
              <a:ext uri="{FF2B5EF4-FFF2-40B4-BE49-F238E27FC236}">
                <a16:creationId xmlns:a16="http://schemas.microsoft.com/office/drawing/2014/main" id="{E7844183-899F-440B-AB4E-D03E97EADBAC}"/>
              </a:ext>
            </a:extLst>
          </p:cNvPr>
          <p:cNvSpPr/>
          <p:nvPr/>
        </p:nvSpPr>
        <p:spPr>
          <a:xfrm>
            <a:off x="7907120" y="2795966"/>
            <a:ext cx="660663" cy="799916"/>
          </a:xfrm>
          <a:prstGeom prst="irregularSeal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斜め縞 14">
            <a:extLst>
              <a:ext uri="{FF2B5EF4-FFF2-40B4-BE49-F238E27FC236}">
                <a16:creationId xmlns:a16="http://schemas.microsoft.com/office/drawing/2014/main" id="{765E29B6-A2F8-4E47-9A53-BDBCAFCA8C28}"/>
              </a:ext>
            </a:extLst>
          </p:cNvPr>
          <p:cNvSpPr/>
          <p:nvPr/>
        </p:nvSpPr>
        <p:spPr>
          <a:xfrm rot="2728664">
            <a:off x="4941905" y="4751224"/>
            <a:ext cx="2284807" cy="2325935"/>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楕円 15">
            <a:extLst>
              <a:ext uri="{FF2B5EF4-FFF2-40B4-BE49-F238E27FC236}">
                <a16:creationId xmlns:a16="http://schemas.microsoft.com/office/drawing/2014/main" id="{FAAF2B4A-D2A4-4176-B7E5-7BC8A319DD1D}"/>
              </a:ext>
            </a:extLst>
          </p:cNvPr>
          <p:cNvSpPr/>
          <p:nvPr/>
        </p:nvSpPr>
        <p:spPr>
          <a:xfrm>
            <a:off x="5906343" y="5280031"/>
            <a:ext cx="332087" cy="3345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スマイル 20">
            <a:extLst>
              <a:ext uri="{FF2B5EF4-FFF2-40B4-BE49-F238E27FC236}">
                <a16:creationId xmlns:a16="http://schemas.microsoft.com/office/drawing/2014/main" id="{F1F88C14-1776-4F5B-A4C1-1DC6C965890E}"/>
              </a:ext>
            </a:extLst>
          </p:cNvPr>
          <p:cNvSpPr/>
          <p:nvPr/>
        </p:nvSpPr>
        <p:spPr>
          <a:xfrm>
            <a:off x="2907253" y="403511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直線矢印コネクタ 41">
            <a:extLst>
              <a:ext uri="{FF2B5EF4-FFF2-40B4-BE49-F238E27FC236}">
                <a16:creationId xmlns:a16="http://schemas.microsoft.com/office/drawing/2014/main" id="{F9924AD7-4080-4AD4-B0A8-3F634F733255}"/>
              </a:ext>
            </a:extLst>
          </p:cNvPr>
          <p:cNvCxnSpPr>
            <a:cxnSpLocks/>
            <a:endCxn id="9" idx="6"/>
          </p:cNvCxnSpPr>
          <p:nvPr/>
        </p:nvCxnSpPr>
        <p:spPr>
          <a:xfrm flipH="1">
            <a:off x="6253268" y="3315768"/>
            <a:ext cx="1865836" cy="2191308"/>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楕円 8">
            <a:extLst>
              <a:ext uri="{FF2B5EF4-FFF2-40B4-BE49-F238E27FC236}">
                <a16:creationId xmlns:a16="http://schemas.microsoft.com/office/drawing/2014/main" id="{2EC8F7F4-882C-4077-B0B4-7EB9AFD49701}"/>
              </a:ext>
            </a:extLst>
          </p:cNvPr>
          <p:cNvSpPr/>
          <p:nvPr/>
        </p:nvSpPr>
        <p:spPr>
          <a:xfrm rot="1653203">
            <a:off x="5363131" y="4945910"/>
            <a:ext cx="943651" cy="685822"/>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直線矢印コネクタ 27">
            <a:extLst>
              <a:ext uri="{FF2B5EF4-FFF2-40B4-BE49-F238E27FC236}">
                <a16:creationId xmlns:a16="http://schemas.microsoft.com/office/drawing/2014/main" id="{F9C827B4-1F37-403F-9F39-0141983A1F45}"/>
              </a:ext>
            </a:extLst>
          </p:cNvPr>
          <p:cNvCxnSpPr>
            <a:cxnSpLocks/>
            <a:stCxn id="9" idx="6"/>
            <a:endCxn id="9" idx="0"/>
          </p:cNvCxnSpPr>
          <p:nvPr/>
        </p:nvCxnSpPr>
        <p:spPr>
          <a:xfrm flipH="1" flipV="1">
            <a:off x="5993579" y="4984803"/>
            <a:ext cx="259689" cy="52227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5F7D6B57-CF68-407C-993F-2FD75F161643}"/>
              </a:ext>
            </a:extLst>
          </p:cNvPr>
          <p:cNvCxnSpPr>
            <a:cxnSpLocks/>
            <a:endCxn id="9" idx="1"/>
          </p:cNvCxnSpPr>
          <p:nvPr/>
        </p:nvCxnSpPr>
        <p:spPr>
          <a:xfrm flipH="1" flipV="1">
            <a:off x="5651328" y="4919518"/>
            <a:ext cx="601940" cy="58589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D4D5FF56-E4AF-4BCC-9FF0-544D03C19580}"/>
              </a:ext>
            </a:extLst>
          </p:cNvPr>
          <p:cNvCxnSpPr>
            <a:cxnSpLocks/>
            <a:endCxn id="9" idx="3"/>
          </p:cNvCxnSpPr>
          <p:nvPr/>
        </p:nvCxnSpPr>
        <p:spPr>
          <a:xfrm flipH="1" flipV="1">
            <a:off x="5427003" y="5349465"/>
            <a:ext cx="826265" cy="15378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2BE7F3D8-CC8F-43BC-B958-A89F44554094}"/>
              </a:ext>
            </a:extLst>
          </p:cNvPr>
          <p:cNvCxnSpPr>
            <a:cxnSpLocks/>
            <a:endCxn id="9" idx="4"/>
          </p:cNvCxnSpPr>
          <p:nvPr/>
        </p:nvCxnSpPr>
        <p:spPr>
          <a:xfrm flipH="1">
            <a:off x="5676335" y="5503245"/>
            <a:ext cx="576933" cy="8959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661CB447-302C-4257-91C5-15351D333DD2}"/>
              </a:ext>
            </a:extLst>
          </p:cNvPr>
          <p:cNvCxnSpPr>
            <a:cxnSpLocks/>
            <a:stCxn id="9" idx="6"/>
            <a:endCxn id="21" idx="6"/>
          </p:cNvCxnSpPr>
          <p:nvPr/>
        </p:nvCxnSpPr>
        <p:spPr>
          <a:xfrm flipH="1" flipV="1">
            <a:off x="3499538" y="4341831"/>
            <a:ext cx="2753730" cy="116524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290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パス・トレーシング</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光源から光を飛ばすとなかなか</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小さな</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センサーに当たらない</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センサーからレイを飛ばして各ピクセルの色を決める</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物体に当たった光線を再帰的に追跡する</a:t>
            </a:r>
            <a:endParaRPr lang="en-US" altLang="ja-JP" dirty="0">
              <a:latin typeface="Dubai Light" panose="020B0303030403030204" pitchFamily="34" charset="-78"/>
              <a:cs typeface="Dubai Light" panose="020B0303030403030204" pitchFamily="34" charset="-78"/>
            </a:endParaRPr>
          </a:p>
        </p:txBody>
      </p:sp>
      <p:sp>
        <p:nvSpPr>
          <p:cNvPr id="26" name="爆発: 8 pt 25">
            <a:extLst>
              <a:ext uri="{FF2B5EF4-FFF2-40B4-BE49-F238E27FC236}">
                <a16:creationId xmlns:a16="http://schemas.microsoft.com/office/drawing/2014/main" id="{9C543C90-81C0-4C41-B47C-F05510040084}"/>
              </a:ext>
            </a:extLst>
          </p:cNvPr>
          <p:cNvSpPr/>
          <p:nvPr/>
        </p:nvSpPr>
        <p:spPr>
          <a:xfrm>
            <a:off x="7907120" y="2795966"/>
            <a:ext cx="660663" cy="799916"/>
          </a:xfrm>
          <a:prstGeom prst="irregularSeal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斜め縞 26">
            <a:extLst>
              <a:ext uri="{FF2B5EF4-FFF2-40B4-BE49-F238E27FC236}">
                <a16:creationId xmlns:a16="http://schemas.microsoft.com/office/drawing/2014/main" id="{FBD605A3-0B5E-489C-8592-DB59360B196D}"/>
              </a:ext>
            </a:extLst>
          </p:cNvPr>
          <p:cNvSpPr/>
          <p:nvPr/>
        </p:nvSpPr>
        <p:spPr>
          <a:xfrm rot="2728664">
            <a:off x="4941905" y="4751224"/>
            <a:ext cx="2284807" cy="2325935"/>
          </a:xfrm>
          <a:prstGeom prst="diagStrip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楕円 27">
            <a:extLst>
              <a:ext uri="{FF2B5EF4-FFF2-40B4-BE49-F238E27FC236}">
                <a16:creationId xmlns:a16="http://schemas.microsoft.com/office/drawing/2014/main" id="{51CF9BD7-E3DF-46B9-888D-B4AC88154D66}"/>
              </a:ext>
            </a:extLst>
          </p:cNvPr>
          <p:cNvSpPr/>
          <p:nvPr/>
        </p:nvSpPr>
        <p:spPr>
          <a:xfrm>
            <a:off x="5906343" y="5280031"/>
            <a:ext cx="332087" cy="3345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スマイル 28">
            <a:extLst>
              <a:ext uri="{FF2B5EF4-FFF2-40B4-BE49-F238E27FC236}">
                <a16:creationId xmlns:a16="http://schemas.microsoft.com/office/drawing/2014/main" id="{EAECDE9B-F08C-425A-BDCA-9C8C3C129C2F}"/>
              </a:ext>
            </a:extLst>
          </p:cNvPr>
          <p:cNvSpPr/>
          <p:nvPr/>
        </p:nvSpPr>
        <p:spPr>
          <a:xfrm>
            <a:off x="2907253" y="403511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直線矢印コネクタ 29">
            <a:extLst>
              <a:ext uri="{FF2B5EF4-FFF2-40B4-BE49-F238E27FC236}">
                <a16:creationId xmlns:a16="http://schemas.microsoft.com/office/drawing/2014/main" id="{69B9F5F5-6A35-4979-BD1A-5E5D0D5BC5B2}"/>
              </a:ext>
            </a:extLst>
          </p:cNvPr>
          <p:cNvCxnSpPr>
            <a:cxnSpLocks/>
            <a:endCxn id="31" idx="6"/>
          </p:cNvCxnSpPr>
          <p:nvPr/>
        </p:nvCxnSpPr>
        <p:spPr>
          <a:xfrm flipH="1">
            <a:off x="6253268" y="3315768"/>
            <a:ext cx="1865836" cy="2191308"/>
          </a:xfrm>
          <a:prstGeom prst="straightConnector1">
            <a:avLst/>
          </a:prstGeom>
          <a:ln w="635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AF0CC2FC-2DA1-4E35-A6DE-FCCBACBDBF45}"/>
              </a:ext>
            </a:extLst>
          </p:cNvPr>
          <p:cNvSpPr/>
          <p:nvPr/>
        </p:nvSpPr>
        <p:spPr>
          <a:xfrm rot="1653203">
            <a:off x="5363131" y="4945910"/>
            <a:ext cx="943651" cy="685822"/>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直線矢印コネクタ 32">
            <a:extLst>
              <a:ext uri="{FF2B5EF4-FFF2-40B4-BE49-F238E27FC236}">
                <a16:creationId xmlns:a16="http://schemas.microsoft.com/office/drawing/2014/main" id="{682D9609-F2BF-4234-84EE-34F290CCD916}"/>
              </a:ext>
            </a:extLst>
          </p:cNvPr>
          <p:cNvCxnSpPr>
            <a:cxnSpLocks/>
            <a:stCxn id="31" idx="6"/>
            <a:endCxn id="31" idx="0"/>
          </p:cNvCxnSpPr>
          <p:nvPr/>
        </p:nvCxnSpPr>
        <p:spPr>
          <a:xfrm flipH="1" flipV="1">
            <a:off x="5993579" y="4984803"/>
            <a:ext cx="259689" cy="52227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1D7D6415-8034-4AB6-9F55-A55BE8CF509D}"/>
              </a:ext>
            </a:extLst>
          </p:cNvPr>
          <p:cNvCxnSpPr>
            <a:cxnSpLocks/>
            <a:endCxn id="31" idx="1"/>
          </p:cNvCxnSpPr>
          <p:nvPr/>
        </p:nvCxnSpPr>
        <p:spPr>
          <a:xfrm flipH="1" flipV="1">
            <a:off x="5651328" y="4919518"/>
            <a:ext cx="601940" cy="58589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694663A5-5399-4169-A1B7-D984040FB660}"/>
              </a:ext>
            </a:extLst>
          </p:cNvPr>
          <p:cNvCxnSpPr>
            <a:cxnSpLocks/>
            <a:endCxn id="31" idx="3"/>
          </p:cNvCxnSpPr>
          <p:nvPr/>
        </p:nvCxnSpPr>
        <p:spPr>
          <a:xfrm flipH="1" flipV="1">
            <a:off x="5427003" y="5349465"/>
            <a:ext cx="826265" cy="15378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線矢印コネクタ 35">
            <a:extLst>
              <a:ext uri="{FF2B5EF4-FFF2-40B4-BE49-F238E27FC236}">
                <a16:creationId xmlns:a16="http://schemas.microsoft.com/office/drawing/2014/main" id="{B9CEAD7B-0205-40B1-A334-F0C8E213D868}"/>
              </a:ext>
            </a:extLst>
          </p:cNvPr>
          <p:cNvCxnSpPr>
            <a:cxnSpLocks/>
            <a:endCxn id="31" idx="4"/>
          </p:cNvCxnSpPr>
          <p:nvPr/>
        </p:nvCxnSpPr>
        <p:spPr>
          <a:xfrm flipH="1">
            <a:off x="5676335" y="5503245"/>
            <a:ext cx="591772" cy="8959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0DAFB071-60B1-4781-9D64-5A7C1F3AAE23}"/>
              </a:ext>
            </a:extLst>
          </p:cNvPr>
          <p:cNvCxnSpPr>
            <a:cxnSpLocks/>
            <a:endCxn id="29" idx="6"/>
          </p:cNvCxnSpPr>
          <p:nvPr/>
        </p:nvCxnSpPr>
        <p:spPr>
          <a:xfrm flipH="1" flipV="1">
            <a:off x="3499538" y="4341831"/>
            <a:ext cx="2753730" cy="1161414"/>
          </a:xfrm>
          <a:prstGeom prst="straightConnector1">
            <a:avLst/>
          </a:prstGeom>
          <a:ln w="635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1219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自己紹介</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normAutofit/>
          </a:bodyPr>
          <a:lstStyle/>
          <a:p>
            <a:r>
              <a:rPr lang="ja-JP" altLang="en-US" dirty="0">
                <a:latin typeface="Dubai Light" panose="020B0303030403030204" pitchFamily="34" charset="-78"/>
                <a:cs typeface="Dubai Light" panose="020B0303030403030204" pitchFamily="34" charset="-78"/>
              </a:rPr>
              <a:t>高校でレイ・トレーシングをはじめる</a:t>
            </a:r>
            <a:r>
              <a:rPr lang="en-US" altLang="ja-JP" dirty="0">
                <a:latin typeface="Dubai Light" panose="020B0303030403030204" pitchFamily="34" charset="-78"/>
                <a:cs typeface="Dubai Light" panose="020B0303030403030204" pitchFamily="34" charset="-78"/>
              </a:rPr>
              <a:t>(26</a:t>
            </a:r>
            <a:r>
              <a:rPr lang="ja-JP" altLang="en-US" dirty="0">
                <a:latin typeface="Dubai Light" panose="020B0303030403030204" pitchFamily="34" charset="-78"/>
                <a:cs typeface="Dubai Light" panose="020B0303030403030204" pitchFamily="34" charset="-78"/>
              </a:rPr>
              <a:t>、</a:t>
            </a:r>
            <a:r>
              <a:rPr lang="en-US" altLang="ja-JP" dirty="0">
                <a:latin typeface="Dubai Light" panose="020B0303030403030204" pitchFamily="34" charset="-78"/>
                <a:cs typeface="Dubai Light" panose="020B0303030403030204" pitchFamily="34" charset="-78"/>
              </a:rPr>
              <a:t>27</a:t>
            </a:r>
            <a:r>
              <a:rPr lang="ja-JP" altLang="en-US" dirty="0">
                <a:latin typeface="Dubai Light" panose="020B0303030403030204" pitchFamily="34" charset="-78"/>
                <a:cs typeface="Dubai Light" panose="020B0303030403030204" pitchFamily="34" charset="-78"/>
              </a:rPr>
              <a:t>年やっている</a:t>
            </a:r>
            <a:r>
              <a:rPr lang="en-US" altLang="ja-JP" dirty="0">
                <a:latin typeface="Dubai Light" panose="020B0303030403030204" pitchFamily="34" charset="-78"/>
                <a:cs typeface="Dubai Light" panose="020B0303030403030204" pitchFamily="34" charset="-78"/>
              </a:rPr>
              <a:t>)</a:t>
            </a:r>
          </a:p>
          <a:p>
            <a:r>
              <a:rPr lang="ja-JP" altLang="en-US" dirty="0">
                <a:latin typeface="Dubai Light" panose="020B0303030403030204" pitchFamily="34" charset="-78"/>
                <a:cs typeface="Dubai Light" panose="020B0303030403030204" pitchFamily="34" charset="-78"/>
              </a:rPr>
              <a:t>興味があるもの</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データ構造を含む交差判定</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シェーディング</a:t>
            </a:r>
            <a:endParaRPr lang="en-US" altLang="ja-JP" dirty="0">
              <a:latin typeface="Dubai Light" panose="020B0303030403030204" pitchFamily="34" charset="-78"/>
              <a:cs typeface="Dubai Light" panose="020B0303030403030204" pitchFamily="34" charset="-78"/>
            </a:endParaRPr>
          </a:p>
          <a:p>
            <a:pPr marL="457200" lvl="1" indent="0">
              <a:buNone/>
            </a:pPr>
            <a:r>
              <a:rPr lang="ja-JP" altLang="en-US" dirty="0">
                <a:latin typeface="Dubai Light" panose="020B0303030403030204" pitchFamily="34" charset="-78"/>
                <a:cs typeface="Dubai Light" panose="020B0303030403030204" pitchFamily="34" charset="-78"/>
              </a:rPr>
              <a:t>など</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今日の内容は、現在の仕事内容と関係なく</a:t>
            </a:r>
            <a:br>
              <a:rPr lang="en-US" altLang="ja-JP" dirty="0">
                <a:latin typeface="Dubai Light" panose="020B0303030403030204" pitchFamily="34" charset="-78"/>
                <a:cs typeface="Dubai Light" panose="020B0303030403030204" pitchFamily="34" charset="-78"/>
              </a:rPr>
            </a:br>
            <a:r>
              <a:rPr lang="ja-JP" altLang="en-US" dirty="0">
                <a:latin typeface="Dubai Light" panose="020B0303030403030204" pitchFamily="34" charset="-78"/>
                <a:cs typeface="Dubai Light" panose="020B0303030403030204" pitchFamily="34" charset="-78"/>
              </a:rPr>
              <a:t>個人的に勉強していることをまとめたもの</a:t>
            </a:r>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162808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楕円 29">
            <a:extLst>
              <a:ext uri="{FF2B5EF4-FFF2-40B4-BE49-F238E27FC236}">
                <a16:creationId xmlns:a16="http://schemas.microsoft.com/office/drawing/2014/main" id="{23943E94-A70D-443F-8867-2F2BBB3DD420}"/>
              </a:ext>
            </a:extLst>
          </p:cNvPr>
          <p:cNvSpPr/>
          <p:nvPr/>
        </p:nvSpPr>
        <p:spPr>
          <a:xfrm rot="19565493">
            <a:off x="5353871" y="5543810"/>
            <a:ext cx="1059035" cy="61959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パス・トレーシング</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布の見え方は形状と光学的な特性で決まる</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織り、編み、糸のより、繊維のまとまり具合</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光がどう反射、屈折するか</a:t>
            </a:r>
            <a:endParaRPr lang="en-US" altLang="ja-JP" dirty="0">
              <a:latin typeface="Dubai Light" panose="020B0303030403030204" pitchFamily="34" charset="-78"/>
              <a:cs typeface="Dubai Light" panose="020B0303030403030204" pitchFamily="34" charset="-78"/>
            </a:endParaRPr>
          </a:p>
        </p:txBody>
      </p:sp>
      <p:sp>
        <p:nvSpPr>
          <p:cNvPr id="16" name="爆発: 8 pt 15">
            <a:extLst>
              <a:ext uri="{FF2B5EF4-FFF2-40B4-BE49-F238E27FC236}">
                <a16:creationId xmlns:a16="http://schemas.microsoft.com/office/drawing/2014/main" id="{E6812073-7837-468D-A624-337A8C01FB30}"/>
              </a:ext>
            </a:extLst>
          </p:cNvPr>
          <p:cNvSpPr/>
          <p:nvPr/>
        </p:nvSpPr>
        <p:spPr>
          <a:xfrm>
            <a:off x="7907120" y="2795966"/>
            <a:ext cx="660663" cy="799916"/>
          </a:xfrm>
          <a:prstGeom prst="irregularSeal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斜め縞 19">
            <a:extLst>
              <a:ext uri="{FF2B5EF4-FFF2-40B4-BE49-F238E27FC236}">
                <a16:creationId xmlns:a16="http://schemas.microsoft.com/office/drawing/2014/main" id="{2655A099-8F8D-4577-AA75-86091C2FAE1D}"/>
              </a:ext>
            </a:extLst>
          </p:cNvPr>
          <p:cNvSpPr/>
          <p:nvPr/>
        </p:nvSpPr>
        <p:spPr>
          <a:xfrm rot="2728664">
            <a:off x="4941905" y="4751224"/>
            <a:ext cx="2284807" cy="2325935"/>
          </a:xfrm>
          <a:prstGeom prst="diagStripe">
            <a:avLst/>
          </a:prstGeom>
          <a:solidFill>
            <a:schemeClr val="bg1">
              <a:lumMod val="50000"/>
              <a:lumOff val="50000"/>
              <a:alpha val="50000"/>
            </a:schemeClr>
          </a:solidFill>
          <a:ln>
            <a:solidFill>
              <a:schemeClr val="bg1">
                <a:lumMod val="50000"/>
                <a:lumOff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スマイル 21">
            <a:extLst>
              <a:ext uri="{FF2B5EF4-FFF2-40B4-BE49-F238E27FC236}">
                <a16:creationId xmlns:a16="http://schemas.microsoft.com/office/drawing/2014/main" id="{05CC45E7-D646-49C8-A3BD-9E723E0AF1D7}"/>
              </a:ext>
            </a:extLst>
          </p:cNvPr>
          <p:cNvSpPr/>
          <p:nvPr/>
        </p:nvSpPr>
        <p:spPr>
          <a:xfrm>
            <a:off x="2907253" y="4035117"/>
            <a:ext cx="592285" cy="613428"/>
          </a:xfrm>
          <a:prstGeom prst="smileyFac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直線矢印コネクタ 22">
            <a:extLst>
              <a:ext uri="{FF2B5EF4-FFF2-40B4-BE49-F238E27FC236}">
                <a16:creationId xmlns:a16="http://schemas.microsoft.com/office/drawing/2014/main" id="{2E24EDFC-B43B-4605-9736-C97090E4C9A6}"/>
              </a:ext>
            </a:extLst>
          </p:cNvPr>
          <p:cNvCxnSpPr>
            <a:cxnSpLocks/>
            <a:endCxn id="24" idx="6"/>
          </p:cNvCxnSpPr>
          <p:nvPr/>
        </p:nvCxnSpPr>
        <p:spPr>
          <a:xfrm flipH="1">
            <a:off x="6245785" y="3315768"/>
            <a:ext cx="1873320" cy="2205649"/>
          </a:xfrm>
          <a:prstGeom prst="straightConnector1">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楕円 23">
            <a:extLst>
              <a:ext uri="{FF2B5EF4-FFF2-40B4-BE49-F238E27FC236}">
                <a16:creationId xmlns:a16="http://schemas.microsoft.com/office/drawing/2014/main" id="{09F2B899-B2DC-484B-B913-965A3586F187}"/>
              </a:ext>
            </a:extLst>
          </p:cNvPr>
          <p:cNvSpPr/>
          <p:nvPr/>
        </p:nvSpPr>
        <p:spPr>
          <a:xfrm rot="1653203">
            <a:off x="4453891" y="4845201"/>
            <a:ext cx="1899621" cy="47371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直線矢印コネクタ 24">
            <a:extLst>
              <a:ext uri="{FF2B5EF4-FFF2-40B4-BE49-F238E27FC236}">
                <a16:creationId xmlns:a16="http://schemas.microsoft.com/office/drawing/2014/main" id="{95777B66-7BE8-44BD-B55D-5E7AAFAF26B4}"/>
              </a:ext>
            </a:extLst>
          </p:cNvPr>
          <p:cNvCxnSpPr>
            <a:cxnSpLocks/>
            <a:stCxn id="24" idx="6"/>
            <a:endCxn id="24" idx="0"/>
          </p:cNvCxnSpPr>
          <p:nvPr/>
        </p:nvCxnSpPr>
        <p:spPr>
          <a:xfrm flipH="1" flipV="1">
            <a:off x="5513266" y="4872066"/>
            <a:ext cx="732519" cy="64935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D43DE707-5E18-4C0B-965A-6600354837E4}"/>
              </a:ext>
            </a:extLst>
          </p:cNvPr>
          <p:cNvCxnSpPr>
            <a:cxnSpLocks/>
            <a:endCxn id="24" idx="1"/>
          </p:cNvCxnSpPr>
          <p:nvPr/>
        </p:nvCxnSpPr>
        <p:spPr>
          <a:xfrm flipH="1" flipV="1">
            <a:off x="4885733" y="4622898"/>
            <a:ext cx="1367536" cy="882512"/>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56F00F03-18AF-41E7-9545-2F42641BF512}"/>
              </a:ext>
            </a:extLst>
          </p:cNvPr>
          <p:cNvCxnSpPr>
            <a:cxnSpLocks/>
            <a:endCxn id="24" idx="3"/>
          </p:cNvCxnSpPr>
          <p:nvPr/>
        </p:nvCxnSpPr>
        <p:spPr>
          <a:xfrm flipH="1" flipV="1">
            <a:off x="4730785" y="4919874"/>
            <a:ext cx="1537322" cy="606602"/>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71AE8520-0235-45BD-B3FE-BFF9C20CB3B0}"/>
              </a:ext>
            </a:extLst>
          </p:cNvPr>
          <p:cNvCxnSpPr>
            <a:cxnSpLocks/>
            <a:endCxn id="24" idx="4"/>
          </p:cNvCxnSpPr>
          <p:nvPr/>
        </p:nvCxnSpPr>
        <p:spPr>
          <a:xfrm flipH="1" flipV="1">
            <a:off x="5294137" y="5292053"/>
            <a:ext cx="973970" cy="211192"/>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FD0152DF-75E2-4202-AED0-6284089BC4BE}"/>
              </a:ext>
            </a:extLst>
          </p:cNvPr>
          <p:cNvCxnSpPr>
            <a:cxnSpLocks/>
            <a:endCxn id="24" idx="2"/>
          </p:cNvCxnSpPr>
          <p:nvPr/>
        </p:nvCxnSpPr>
        <p:spPr>
          <a:xfrm flipH="1" flipV="1">
            <a:off x="4561618" y="4642701"/>
            <a:ext cx="1706490" cy="883776"/>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EF887FF2-6967-4A87-B02C-327508924B73}"/>
              </a:ext>
            </a:extLst>
          </p:cNvPr>
          <p:cNvSpPr txBox="1"/>
          <p:nvPr/>
        </p:nvSpPr>
        <p:spPr>
          <a:xfrm>
            <a:off x="5381528" y="4504618"/>
            <a:ext cx="852207" cy="369332"/>
          </a:xfrm>
          <a:prstGeom prst="rect">
            <a:avLst/>
          </a:prstGeom>
          <a:noFill/>
        </p:spPr>
        <p:txBody>
          <a:bodyPr wrap="square">
            <a:spAutoFit/>
          </a:bodyPr>
          <a:lstStyle/>
          <a:p>
            <a:r>
              <a:rPr lang="ja-JP" altLang="en-US">
                <a:latin typeface="Dubai Light" panose="020B0303030403030204" pitchFamily="34" charset="-78"/>
                <a:cs typeface="Dubai Light" panose="020B0303030403030204" pitchFamily="34" charset="-78"/>
              </a:rPr>
              <a:t>反射</a:t>
            </a:r>
            <a:endParaRPr lang="en-US" dirty="0"/>
          </a:p>
        </p:txBody>
      </p:sp>
      <p:sp>
        <p:nvSpPr>
          <p:cNvPr id="19" name="テキスト ボックス 18">
            <a:extLst>
              <a:ext uri="{FF2B5EF4-FFF2-40B4-BE49-F238E27FC236}">
                <a16:creationId xmlns:a16="http://schemas.microsoft.com/office/drawing/2014/main" id="{450D337A-AA78-47D6-92A7-318549642772}"/>
              </a:ext>
            </a:extLst>
          </p:cNvPr>
          <p:cNvSpPr txBox="1"/>
          <p:nvPr/>
        </p:nvSpPr>
        <p:spPr>
          <a:xfrm>
            <a:off x="4272685" y="6038162"/>
            <a:ext cx="731184" cy="369332"/>
          </a:xfrm>
          <a:prstGeom prst="rect">
            <a:avLst/>
          </a:prstGeom>
          <a:noFill/>
        </p:spPr>
        <p:txBody>
          <a:bodyPr wrap="square">
            <a:spAutoFit/>
          </a:bodyPr>
          <a:lstStyle/>
          <a:p>
            <a:r>
              <a:rPr lang="ja-JP" altLang="en-US" dirty="0">
                <a:latin typeface="Dubai Light" panose="020B0303030403030204" pitchFamily="34" charset="-78"/>
                <a:cs typeface="Dubai Light" panose="020B0303030403030204" pitchFamily="34" charset="-78"/>
              </a:rPr>
              <a:t>屈折</a:t>
            </a:r>
            <a:endParaRPr lang="en-US" dirty="0"/>
          </a:p>
        </p:txBody>
      </p:sp>
    </p:spTree>
    <p:extLst>
      <p:ext uri="{BB962C8B-B14F-4D97-AF65-F5344CB8AC3E}">
        <p14:creationId xmlns:p14="http://schemas.microsoft.com/office/powerpoint/2010/main" val="13781363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type="body" idx="1"/>
          </p:nvPr>
        </p:nvSpPr>
        <p:spPr/>
        <p:txBody>
          <a:bodyPr/>
          <a:lstStyle/>
          <a:p>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888013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マルチスケール</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繊維</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糸</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織り・編み</a:t>
            </a:r>
            <a:endParaRPr lang="en-US" altLang="ja-JP" dirty="0">
              <a:latin typeface="Dubai Light" panose="020B0303030403030204" pitchFamily="34" charset="-78"/>
              <a:cs typeface="Dubai Light" panose="020B0303030403030204" pitchFamily="34" charset="-78"/>
            </a:endParaRPr>
          </a:p>
          <a:p>
            <a:pPr lvl="1"/>
            <a:endParaRPr lang="en-US"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コンピュータ・グラフィックスでは</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面</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ポリゴンや曲面による近似</a:t>
            </a:r>
            <a:r>
              <a:rPr lang="en-US" altLang="ja-JP" dirty="0">
                <a:latin typeface="Dubai Light" panose="020B0303030403030204" pitchFamily="34" charset="-78"/>
                <a:cs typeface="Dubai Light" panose="020B0303030403030204" pitchFamily="34" charset="-78"/>
              </a:rPr>
              <a:t>)</a:t>
            </a:r>
          </a:p>
          <a:p>
            <a:pPr lvl="1"/>
            <a:r>
              <a:rPr lang="ja-JP" altLang="en-US" dirty="0">
                <a:latin typeface="Dubai Light" panose="020B0303030403030204" pitchFamily="34" charset="-78"/>
                <a:cs typeface="Dubai Light" panose="020B0303030403030204" pitchFamily="34" charset="-78"/>
              </a:rPr>
              <a:t>ボリューム</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煙のようなもの</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カーブ</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繊維や糸をそのまま再現</a:t>
            </a:r>
            <a:r>
              <a:rPr lang="en-US" altLang="ja-JP" dirty="0">
                <a:latin typeface="Dubai Light" panose="020B0303030403030204" pitchFamily="34" charset="-78"/>
                <a:cs typeface="Dubai Light" panose="020B0303030403030204" pitchFamily="34" charset="-78"/>
              </a:rPr>
              <a:t>)</a:t>
            </a:r>
          </a:p>
          <a:p>
            <a:pPr lvl="1"/>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628558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pPr lvl="1"/>
            <a:r>
              <a:rPr lang="ja-JP" altLang="en-US" dirty="0">
                <a:latin typeface="Dubai Light" panose="020B0303030403030204" pitchFamily="34" charset="-78"/>
                <a:cs typeface="Dubai Light" panose="020B0303030403030204" pitchFamily="34" charset="-78"/>
              </a:rPr>
              <a:t>それぞれ長所・短所がある</a:t>
            </a:r>
            <a:endParaRPr lang="en-US" dirty="0">
              <a:latin typeface="Dubai Light" panose="020B0303030403030204" pitchFamily="34" charset="-78"/>
              <a:cs typeface="Dubai Light" panose="020B0303030403030204" pitchFamily="34" charset="-78"/>
            </a:endParaRPr>
          </a:p>
        </p:txBody>
      </p:sp>
      <p:sp>
        <p:nvSpPr>
          <p:cNvPr id="4" name="正方形/長方形 3">
            <a:extLst>
              <a:ext uri="{FF2B5EF4-FFF2-40B4-BE49-F238E27FC236}">
                <a16:creationId xmlns:a16="http://schemas.microsoft.com/office/drawing/2014/main" id="{EC476E4E-DAEB-47AC-AA6A-3E45EDE1F830}"/>
              </a:ext>
            </a:extLst>
          </p:cNvPr>
          <p:cNvSpPr/>
          <p:nvPr/>
        </p:nvSpPr>
        <p:spPr>
          <a:xfrm>
            <a:off x="1595789" y="2439796"/>
            <a:ext cx="3157087" cy="202130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bg1"/>
                </a:solidFill>
              </a:rPr>
              <a:t>チューブ</a:t>
            </a:r>
            <a:r>
              <a:rPr lang="en-US" altLang="ja-JP" dirty="0">
                <a:solidFill>
                  <a:schemeClr val="bg1"/>
                </a:solidFill>
              </a:rPr>
              <a:t>(</a:t>
            </a:r>
            <a:r>
              <a:rPr lang="ja-JP" altLang="en-US" dirty="0">
                <a:solidFill>
                  <a:schemeClr val="bg1"/>
                </a:solidFill>
              </a:rPr>
              <a:t>繊維・糸</a:t>
            </a:r>
            <a:r>
              <a:rPr lang="en-US" altLang="ja-JP" dirty="0">
                <a:solidFill>
                  <a:schemeClr val="bg1"/>
                </a:solidFill>
              </a:rPr>
              <a:t>)</a:t>
            </a:r>
          </a:p>
          <a:p>
            <a:endParaRPr lang="en-US" dirty="0">
              <a:solidFill>
                <a:schemeClr val="bg1"/>
              </a:solidFill>
            </a:endParaRPr>
          </a:p>
          <a:p>
            <a:r>
              <a:rPr lang="ja-JP" altLang="en-US" dirty="0">
                <a:solidFill>
                  <a:schemeClr val="bg1"/>
                </a:solidFill>
              </a:rPr>
              <a:t>計算コスト高</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近景でリアル</a:t>
            </a:r>
            <a:endParaRPr lang="en-US" altLang="ja-JP" dirty="0">
              <a:solidFill>
                <a:schemeClr val="bg1"/>
              </a:solidFill>
            </a:endParaRPr>
          </a:p>
          <a:p>
            <a:r>
              <a:rPr lang="ja-JP" altLang="en-US" dirty="0">
                <a:solidFill>
                  <a:schemeClr val="bg1"/>
                </a:solidFill>
              </a:rPr>
              <a:t>遠景はエイリアシング</a:t>
            </a:r>
            <a:endParaRPr lang="en-US" dirty="0">
              <a:solidFill>
                <a:schemeClr val="bg1"/>
              </a:solidFill>
            </a:endParaRPr>
          </a:p>
        </p:txBody>
      </p:sp>
      <p:sp>
        <p:nvSpPr>
          <p:cNvPr id="5" name="正方形/長方形 4">
            <a:extLst>
              <a:ext uri="{FF2B5EF4-FFF2-40B4-BE49-F238E27FC236}">
                <a16:creationId xmlns:a16="http://schemas.microsoft.com/office/drawing/2014/main" id="{4832659A-F026-4F01-B511-F40979B26245}"/>
              </a:ext>
            </a:extLst>
          </p:cNvPr>
          <p:cNvSpPr/>
          <p:nvPr/>
        </p:nvSpPr>
        <p:spPr>
          <a:xfrm>
            <a:off x="6369519" y="2439797"/>
            <a:ext cx="3251736" cy="2021305"/>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bg1"/>
                </a:solidFill>
              </a:rPr>
              <a:t>ポリゴン</a:t>
            </a:r>
            <a:br>
              <a:rPr lang="en-US" altLang="ja-JP" dirty="0">
                <a:solidFill>
                  <a:schemeClr val="bg1"/>
                </a:solidFill>
              </a:rPr>
            </a:br>
            <a:br>
              <a:rPr lang="en-US" altLang="ja-JP" dirty="0">
                <a:solidFill>
                  <a:schemeClr val="bg1"/>
                </a:solidFill>
              </a:rPr>
            </a:br>
            <a:r>
              <a:rPr lang="ja-JP" altLang="en-US" dirty="0">
                <a:solidFill>
                  <a:schemeClr val="bg1"/>
                </a:solidFill>
              </a:rPr>
              <a:t>テクスチャで模様</a:t>
            </a:r>
            <a:br>
              <a:rPr lang="en-US" altLang="ja-JP" dirty="0">
                <a:solidFill>
                  <a:schemeClr val="bg1"/>
                </a:solidFill>
              </a:rPr>
            </a:br>
            <a:r>
              <a:rPr lang="ja-JP" altLang="en-US" dirty="0">
                <a:solidFill>
                  <a:schemeClr val="bg1"/>
                </a:solidFill>
              </a:rPr>
              <a:t>法線マップで凹凸フェイク</a:t>
            </a:r>
            <a:br>
              <a:rPr lang="en-US" altLang="ja-JP" dirty="0">
                <a:solidFill>
                  <a:schemeClr val="bg1"/>
                </a:solidFill>
              </a:rPr>
            </a:br>
            <a:br>
              <a:rPr lang="en-US" altLang="ja-JP" dirty="0">
                <a:solidFill>
                  <a:schemeClr val="bg1"/>
                </a:solidFill>
              </a:rPr>
            </a:br>
            <a:r>
              <a:rPr lang="ja-JP" altLang="en-US" dirty="0">
                <a:solidFill>
                  <a:schemeClr val="bg1"/>
                </a:solidFill>
              </a:rPr>
              <a:t>遠景に適している</a:t>
            </a:r>
            <a:endParaRPr lang="en-US" altLang="ja-JP" dirty="0">
              <a:solidFill>
                <a:schemeClr val="bg1"/>
              </a:solidFill>
            </a:endParaRPr>
          </a:p>
          <a:p>
            <a:r>
              <a:rPr lang="ja-JP" altLang="en-US" dirty="0">
                <a:solidFill>
                  <a:schemeClr val="bg1"/>
                </a:solidFill>
              </a:rPr>
              <a:t>ゲームなど計算資源限定時</a:t>
            </a:r>
            <a:endParaRPr lang="en-US" dirty="0">
              <a:solidFill>
                <a:schemeClr val="bg1"/>
              </a:solidFill>
            </a:endParaRPr>
          </a:p>
        </p:txBody>
      </p:sp>
      <p:sp>
        <p:nvSpPr>
          <p:cNvPr id="6" name="正方形/長方形 5">
            <a:extLst>
              <a:ext uri="{FF2B5EF4-FFF2-40B4-BE49-F238E27FC236}">
                <a16:creationId xmlns:a16="http://schemas.microsoft.com/office/drawing/2014/main" id="{E8E0EAA4-B6A0-4C58-B00E-4A806B62837E}"/>
              </a:ext>
            </a:extLst>
          </p:cNvPr>
          <p:cNvSpPr/>
          <p:nvPr/>
        </p:nvSpPr>
        <p:spPr>
          <a:xfrm>
            <a:off x="6369519" y="4630462"/>
            <a:ext cx="3251736" cy="1697358"/>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bg1"/>
                </a:solidFill>
              </a:rPr>
              <a:t>ボリューム</a:t>
            </a:r>
            <a:endParaRPr lang="en-US" altLang="ja-JP" dirty="0">
              <a:solidFill>
                <a:schemeClr val="bg1"/>
              </a:solidFill>
            </a:endParaRPr>
          </a:p>
          <a:p>
            <a:br>
              <a:rPr lang="en-US" altLang="ja-JP" dirty="0">
                <a:solidFill>
                  <a:schemeClr val="bg1"/>
                </a:solidFill>
              </a:rPr>
            </a:br>
            <a:r>
              <a:rPr lang="en-US" altLang="ja-JP" dirty="0">
                <a:solidFill>
                  <a:schemeClr val="bg1"/>
                </a:solidFill>
              </a:rPr>
              <a:t>LOD</a:t>
            </a:r>
            <a:r>
              <a:rPr lang="ja-JP" altLang="en-US" dirty="0">
                <a:solidFill>
                  <a:schemeClr val="bg1"/>
                </a:solidFill>
              </a:rPr>
              <a:t>近景から遠景シームレス</a:t>
            </a:r>
            <a:endParaRPr lang="en-US" dirty="0">
              <a:solidFill>
                <a:schemeClr val="bg1"/>
              </a:solidFill>
            </a:endParaRPr>
          </a:p>
        </p:txBody>
      </p:sp>
      <p:pic>
        <p:nvPicPr>
          <p:cNvPr id="1026" name="Picture 2" descr="Fabric Collection – Friendly Shade">
            <a:extLst>
              <a:ext uri="{FF2B5EF4-FFF2-40B4-BE49-F238E27FC236}">
                <a16:creationId xmlns:a16="http://schemas.microsoft.com/office/drawing/2014/main" id="{A4574C99-D639-4AD0-97B2-6E88CD85E1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9470" y="4630461"/>
            <a:ext cx="3143406" cy="1697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0930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pPr lvl="1"/>
            <a:r>
              <a:rPr lang="ja-JP" altLang="en-US" dirty="0">
                <a:latin typeface="Dubai Light" panose="020B0303030403030204" pitchFamily="34" charset="-78"/>
                <a:cs typeface="Dubai Light" panose="020B0303030403030204" pitchFamily="34" charset="-78"/>
              </a:rPr>
              <a:t>チューブが主流になるだろう</a:t>
            </a:r>
            <a:endParaRPr lang="en-US" dirty="0">
              <a:latin typeface="Dubai Light" panose="020B0303030403030204" pitchFamily="34" charset="-78"/>
              <a:cs typeface="Dubai Light" panose="020B0303030403030204" pitchFamily="34" charset="-78"/>
            </a:endParaRPr>
          </a:p>
        </p:txBody>
      </p:sp>
      <p:sp>
        <p:nvSpPr>
          <p:cNvPr id="4" name="正方形/長方形 3">
            <a:extLst>
              <a:ext uri="{FF2B5EF4-FFF2-40B4-BE49-F238E27FC236}">
                <a16:creationId xmlns:a16="http://schemas.microsoft.com/office/drawing/2014/main" id="{EC476E4E-DAEB-47AC-AA6A-3E45EDE1F830}"/>
              </a:ext>
            </a:extLst>
          </p:cNvPr>
          <p:cNvSpPr/>
          <p:nvPr/>
        </p:nvSpPr>
        <p:spPr>
          <a:xfrm>
            <a:off x="4517456" y="3429000"/>
            <a:ext cx="3157087" cy="202130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bg1"/>
                </a:solidFill>
              </a:rPr>
              <a:t>チューブ</a:t>
            </a:r>
            <a:r>
              <a:rPr lang="en-US" altLang="ja-JP" dirty="0">
                <a:solidFill>
                  <a:schemeClr val="bg1"/>
                </a:solidFill>
              </a:rPr>
              <a:t>(</a:t>
            </a:r>
            <a:r>
              <a:rPr lang="ja-JP" altLang="en-US" dirty="0">
                <a:solidFill>
                  <a:schemeClr val="bg1"/>
                </a:solidFill>
              </a:rPr>
              <a:t>繊維・糸</a:t>
            </a:r>
            <a:r>
              <a:rPr lang="en-US" altLang="ja-JP" dirty="0">
                <a:solidFill>
                  <a:schemeClr val="bg1"/>
                </a:solidFill>
              </a:rPr>
              <a:t>)</a:t>
            </a:r>
          </a:p>
          <a:p>
            <a:endParaRPr lang="en-US" dirty="0">
              <a:solidFill>
                <a:schemeClr val="bg1"/>
              </a:solidFill>
            </a:endParaRPr>
          </a:p>
          <a:p>
            <a:r>
              <a:rPr lang="ja-JP" altLang="en-US" dirty="0">
                <a:solidFill>
                  <a:schemeClr val="bg1"/>
                </a:solidFill>
              </a:rPr>
              <a:t>計算コスト高❔</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近景でリアル</a:t>
            </a:r>
            <a:endParaRPr lang="en-US" altLang="ja-JP" dirty="0">
              <a:solidFill>
                <a:schemeClr val="bg1"/>
              </a:solidFill>
            </a:endParaRPr>
          </a:p>
          <a:p>
            <a:r>
              <a:rPr lang="ja-JP" altLang="en-US" dirty="0">
                <a:solidFill>
                  <a:schemeClr val="bg1"/>
                </a:solidFill>
              </a:rPr>
              <a:t>遠景はエイリアシング❔</a:t>
            </a:r>
            <a:endParaRPr lang="en-US" dirty="0">
              <a:solidFill>
                <a:schemeClr val="bg1"/>
              </a:solidFill>
            </a:endParaRPr>
          </a:p>
        </p:txBody>
      </p:sp>
    </p:spTree>
    <p:extLst>
      <p:ext uri="{BB962C8B-B14F-4D97-AF65-F5344CB8AC3E}">
        <p14:creationId xmlns:p14="http://schemas.microsoft.com/office/powerpoint/2010/main" val="7422188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繊維・糸</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プロシージャラルにリアルタイムで繊維を生成</a:t>
            </a:r>
            <a:endParaRPr lang="en-US"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Luan et al. “Fiber-Level On-the-Fly Procedural Textiles”</a:t>
            </a:r>
          </a:p>
          <a:p>
            <a:pPr lvl="1"/>
            <a:r>
              <a:rPr lang="en-US" dirty="0">
                <a:latin typeface="Dubai Light" panose="020B0303030403030204" pitchFamily="34" charset="-78"/>
                <a:cs typeface="Dubai Light" panose="020B0303030403030204" pitchFamily="34" charset="-78"/>
              </a:rPr>
              <a:t>Wu and </a:t>
            </a:r>
            <a:r>
              <a:rPr lang="en-US" dirty="0" err="1">
                <a:latin typeface="Dubai Light" panose="020B0303030403030204" pitchFamily="34" charset="-78"/>
                <a:cs typeface="Dubai Light" panose="020B0303030403030204" pitchFamily="34" charset="-78"/>
              </a:rPr>
              <a:t>Yuksel</a:t>
            </a:r>
            <a:r>
              <a:rPr lang="en-US" dirty="0">
                <a:latin typeface="Dubai Light" panose="020B0303030403030204" pitchFamily="34" charset="-78"/>
                <a:cs typeface="Dubai Light" panose="020B0303030403030204" pitchFamily="34" charset="-78"/>
              </a:rPr>
              <a:t>, “Real-time Fiber-level Cloth Rendering”</a:t>
            </a:r>
          </a:p>
          <a:p>
            <a:pPr lvl="1"/>
            <a:endParaRPr lang="en-US" dirty="0">
              <a:latin typeface="Dubai Light" panose="020B0303030403030204" pitchFamily="34" charset="-78"/>
              <a:cs typeface="Dubai Light" panose="020B0303030403030204" pitchFamily="34" charset="-78"/>
            </a:endParaRPr>
          </a:p>
        </p:txBody>
      </p:sp>
      <p:pic>
        <p:nvPicPr>
          <p:cNvPr id="8" name="Picture 2">
            <a:extLst>
              <a:ext uri="{FF2B5EF4-FFF2-40B4-BE49-F238E27FC236}">
                <a16:creationId xmlns:a16="http://schemas.microsoft.com/office/drawing/2014/main" id="{794522A2-C8A8-42D2-9513-B9CB73D325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5752" y="3113590"/>
            <a:ext cx="6139968" cy="3744410"/>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5602153E-DB00-44F4-8B4C-A3AF64CE81B2}"/>
              </a:ext>
            </a:extLst>
          </p:cNvPr>
          <p:cNvPicPr>
            <a:picLocks noChangeAspect="1"/>
          </p:cNvPicPr>
          <p:nvPr/>
        </p:nvPicPr>
        <p:blipFill>
          <a:blip r:embed="rId4"/>
          <a:stretch>
            <a:fillRect/>
          </a:stretch>
        </p:blipFill>
        <p:spPr>
          <a:xfrm>
            <a:off x="838200" y="3113590"/>
            <a:ext cx="4408260" cy="3744410"/>
          </a:xfrm>
          <a:prstGeom prst="rect">
            <a:avLst/>
          </a:prstGeom>
        </p:spPr>
      </p:pic>
    </p:spTree>
    <p:extLst>
      <p:ext uri="{BB962C8B-B14F-4D97-AF65-F5344CB8AC3E}">
        <p14:creationId xmlns:p14="http://schemas.microsoft.com/office/powerpoint/2010/main" val="2775587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繊維・糸</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pPr lvl="1"/>
            <a:endParaRPr lang="en-US" dirty="0">
              <a:latin typeface="Dubai Light" panose="020B0303030403030204" pitchFamily="34" charset="-78"/>
              <a:cs typeface="Dubai Light" panose="020B0303030403030204" pitchFamily="34" charset="-78"/>
            </a:endParaRPr>
          </a:p>
          <a:p>
            <a:pPr lvl="1"/>
            <a:endParaRPr lang="en-US" dirty="0">
              <a:latin typeface="Dubai Light" panose="020B0303030403030204" pitchFamily="34" charset="-78"/>
              <a:cs typeface="Dubai Light" panose="020B0303030403030204" pitchFamily="34" charset="-78"/>
            </a:endParaRPr>
          </a:p>
        </p:txBody>
      </p:sp>
      <p:pic>
        <p:nvPicPr>
          <p:cNvPr id="5" name="図 4">
            <a:extLst>
              <a:ext uri="{FF2B5EF4-FFF2-40B4-BE49-F238E27FC236}">
                <a16:creationId xmlns:a16="http://schemas.microsoft.com/office/drawing/2014/main" id="{43CC8250-8414-4332-8E66-969008FB8B36}"/>
              </a:ext>
            </a:extLst>
          </p:cNvPr>
          <p:cNvPicPr>
            <a:picLocks noChangeAspect="1"/>
          </p:cNvPicPr>
          <p:nvPr/>
        </p:nvPicPr>
        <p:blipFill>
          <a:blip r:embed="rId3"/>
          <a:stretch>
            <a:fillRect/>
          </a:stretch>
        </p:blipFill>
        <p:spPr>
          <a:xfrm>
            <a:off x="5420805" y="2053343"/>
            <a:ext cx="6131255" cy="3895902"/>
          </a:xfrm>
          <a:prstGeom prst="rect">
            <a:avLst/>
          </a:prstGeom>
        </p:spPr>
      </p:pic>
      <p:pic>
        <p:nvPicPr>
          <p:cNvPr id="6" name="図 5">
            <a:extLst>
              <a:ext uri="{FF2B5EF4-FFF2-40B4-BE49-F238E27FC236}">
                <a16:creationId xmlns:a16="http://schemas.microsoft.com/office/drawing/2014/main" id="{6F5BB9AE-40F5-4EE1-B2A5-4383B987040C}"/>
              </a:ext>
            </a:extLst>
          </p:cNvPr>
          <p:cNvPicPr>
            <a:picLocks noChangeAspect="1"/>
          </p:cNvPicPr>
          <p:nvPr/>
        </p:nvPicPr>
        <p:blipFill>
          <a:blip r:embed="rId4"/>
          <a:stretch>
            <a:fillRect/>
          </a:stretch>
        </p:blipFill>
        <p:spPr>
          <a:xfrm>
            <a:off x="1023761" y="1619238"/>
            <a:ext cx="3680884" cy="4927259"/>
          </a:xfrm>
          <a:prstGeom prst="rect">
            <a:avLst/>
          </a:prstGeom>
        </p:spPr>
      </p:pic>
    </p:spTree>
    <p:extLst>
      <p:ext uri="{BB962C8B-B14F-4D97-AF65-F5344CB8AC3E}">
        <p14:creationId xmlns:p14="http://schemas.microsoft.com/office/powerpoint/2010/main" val="5000474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基本的なもの</a:t>
            </a:r>
            <a:endParaRPr lang="en-US"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織り</a:t>
            </a:r>
            <a:r>
              <a:rPr lang="en-US" dirty="0">
                <a:latin typeface="Dubai Light" panose="020B0303030403030204" pitchFamily="34" charset="-78"/>
                <a:cs typeface="Dubai Light" panose="020B0303030403030204" pitchFamily="34" charset="-78"/>
              </a:rPr>
              <a:t> (</a:t>
            </a:r>
            <a:r>
              <a:rPr lang="ja-JP" altLang="en-US" dirty="0">
                <a:latin typeface="Dubai Light" panose="020B0303030403030204" pitchFamily="34" charset="-78"/>
                <a:cs typeface="Dubai Light" panose="020B0303030403030204" pitchFamily="34" charset="-78"/>
              </a:rPr>
              <a:t>巴山さんの本に詳しい</a:t>
            </a:r>
            <a:r>
              <a:rPr lang="en-US"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 </a:t>
            </a:r>
            <a:endParaRPr lang="en-US" altLang="ja-JP" dirty="0">
              <a:latin typeface="Dubai Light" panose="020B0303030403030204" pitchFamily="34" charset="-78"/>
              <a:cs typeface="Dubai Light" panose="020B0303030403030204" pitchFamily="34" charset="-78"/>
            </a:endParaRPr>
          </a:p>
          <a:p>
            <a:pPr lvl="1"/>
            <a:r>
              <a:rPr lang="en-US" altLang="ja-JP" dirty="0">
                <a:latin typeface="Dubai Light" panose="020B0303030403030204" pitchFamily="34" charset="-78"/>
                <a:cs typeface="Dubai Light" panose="020B0303030403030204" pitchFamily="34" charset="-78"/>
              </a:rPr>
              <a:t>WIF</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(Weaving Interchange Format)</a:t>
            </a:r>
            <a:r>
              <a:rPr lang="ja-JP" altLang="en-US" dirty="0">
                <a:latin typeface="Dubai Light" panose="020B0303030403030204" pitchFamily="34" charset="-78"/>
                <a:cs typeface="Dubai Light" panose="020B0303030403030204" pitchFamily="34" charset="-78"/>
              </a:rPr>
              <a:t>で配布されたデータが多く存在</a:t>
            </a:r>
            <a:endParaRPr lang="en-US" altLang="ja-JP" dirty="0">
              <a:latin typeface="Dubai Light" panose="020B0303030403030204" pitchFamily="34" charset="-78"/>
              <a:cs typeface="Dubai Light" panose="020B0303030403030204" pitchFamily="34" charset="-78"/>
            </a:endParaRPr>
          </a:p>
        </p:txBody>
      </p:sp>
      <p:pic>
        <p:nvPicPr>
          <p:cNvPr id="4098" name="Picture 2" descr="Εικόνα">
            <a:extLst>
              <a:ext uri="{FF2B5EF4-FFF2-40B4-BE49-F238E27FC236}">
                <a16:creationId xmlns:a16="http://schemas.microsoft.com/office/drawing/2014/main" id="{590B762F-78A0-4652-9EB5-A0BAEAA52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7545" y="3065318"/>
            <a:ext cx="5056909" cy="3792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9618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基本的なもの</a:t>
            </a:r>
            <a:endParaRPr lang="en-US"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編み</a:t>
            </a:r>
            <a:endParaRPr lang="en-US" dirty="0">
              <a:latin typeface="Dubai Light" panose="020B0303030403030204" pitchFamily="34" charset="-78"/>
              <a:cs typeface="Dubai Light" panose="020B0303030403030204" pitchFamily="34" charset="-78"/>
            </a:endParaRPr>
          </a:p>
        </p:txBody>
      </p:sp>
      <p:pic>
        <p:nvPicPr>
          <p:cNvPr id="3074" name="Picture 2" descr="See the source image">
            <a:extLst>
              <a:ext uri="{FF2B5EF4-FFF2-40B4-BE49-F238E27FC236}">
                <a16:creationId xmlns:a16="http://schemas.microsoft.com/office/drawing/2014/main" id="{82EF635F-A238-46EF-A3C6-741CDCFB9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2702" y="544161"/>
            <a:ext cx="2981325" cy="3867150"/>
          </a:xfrm>
          <a:prstGeom prst="rect">
            <a:avLst/>
          </a:prstGeom>
          <a:noFill/>
          <a:extLst>
            <a:ext uri="{909E8E84-426E-40DD-AFC4-6F175D3DCCD1}">
              <a14:hiddenFill xmlns:a14="http://schemas.microsoft.com/office/drawing/2010/main">
                <a:solidFill>
                  <a:srgbClr val="FFFFFF"/>
                </a:solidFill>
              </a14:hiddenFill>
            </a:ext>
          </a:extLst>
        </p:spPr>
      </p:pic>
      <p:pic>
        <p:nvPicPr>
          <p:cNvPr id="5" name="図 4">
            <a:extLst>
              <a:ext uri="{FF2B5EF4-FFF2-40B4-BE49-F238E27FC236}">
                <a16:creationId xmlns:a16="http://schemas.microsoft.com/office/drawing/2014/main" id="{74341415-74B1-441B-9EE5-9E5CA0B48740}"/>
              </a:ext>
            </a:extLst>
          </p:cNvPr>
          <p:cNvPicPr>
            <a:picLocks noChangeAspect="1"/>
          </p:cNvPicPr>
          <p:nvPr/>
        </p:nvPicPr>
        <p:blipFill>
          <a:blip r:embed="rId4"/>
          <a:stretch>
            <a:fillRect/>
          </a:stretch>
        </p:blipFill>
        <p:spPr>
          <a:xfrm>
            <a:off x="6396041" y="4549423"/>
            <a:ext cx="5674648" cy="2174434"/>
          </a:xfrm>
          <a:prstGeom prst="rect">
            <a:avLst/>
          </a:prstGeom>
        </p:spPr>
      </p:pic>
    </p:spTree>
    <p:extLst>
      <p:ext uri="{BB962C8B-B14F-4D97-AF65-F5344CB8AC3E}">
        <p14:creationId xmlns:p14="http://schemas.microsoft.com/office/powerpoint/2010/main" val="17496724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pic>
        <p:nvPicPr>
          <p:cNvPr id="6" name="コンテンツ プレースホルダー 5">
            <a:extLst>
              <a:ext uri="{FF2B5EF4-FFF2-40B4-BE49-F238E27FC236}">
                <a16:creationId xmlns:a16="http://schemas.microsoft.com/office/drawing/2014/main" id="{A752CB4F-E206-4E81-A037-4A675C316EF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8688" y="1690688"/>
            <a:ext cx="5167312" cy="5167312"/>
          </a:xfrm>
        </p:spPr>
      </p:pic>
      <p:pic>
        <p:nvPicPr>
          <p:cNvPr id="8" name="図 7">
            <a:extLst>
              <a:ext uri="{FF2B5EF4-FFF2-40B4-BE49-F238E27FC236}">
                <a16:creationId xmlns:a16="http://schemas.microsoft.com/office/drawing/2014/main" id="{CA0BE4F6-F863-47E2-B48E-93ACA3F212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1" y="1690688"/>
            <a:ext cx="5167312" cy="5167312"/>
          </a:xfrm>
          <a:prstGeom prst="rect">
            <a:avLst/>
          </a:prstGeom>
        </p:spPr>
      </p:pic>
      <p:sp>
        <p:nvSpPr>
          <p:cNvPr id="7" name="テキスト ボックス 6">
            <a:extLst>
              <a:ext uri="{FF2B5EF4-FFF2-40B4-BE49-F238E27FC236}">
                <a16:creationId xmlns:a16="http://schemas.microsoft.com/office/drawing/2014/main" id="{6882347B-939B-4E64-A14A-CA04AE8BFAE2}"/>
              </a:ext>
            </a:extLst>
          </p:cNvPr>
          <p:cNvSpPr txBox="1"/>
          <p:nvPr/>
        </p:nvSpPr>
        <p:spPr>
          <a:xfrm>
            <a:off x="3050804" y="6287889"/>
            <a:ext cx="923080" cy="461665"/>
          </a:xfrm>
          <a:prstGeom prst="rect">
            <a:avLst/>
          </a:prstGeom>
          <a:noFill/>
        </p:spPr>
        <p:txBody>
          <a:bodyPr wrap="square">
            <a:spAutoFit/>
          </a:bodyPr>
          <a:lstStyle/>
          <a:p>
            <a:pPr algn="ctr"/>
            <a:r>
              <a:rPr lang="ja-JP" altLang="en-US" sz="2400" dirty="0">
                <a:latin typeface="Dubai Light" panose="020B0303030403030204" pitchFamily="34" charset="-78"/>
                <a:cs typeface="Dubai Light" panose="020B0303030403030204" pitchFamily="34" charset="-78"/>
              </a:rPr>
              <a:t>編み</a:t>
            </a:r>
            <a:endParaRPr lang="en-US" sz="2400" dirty="0"/>
          </a:p>
        </p:txBody>
      </p:sp>
      <p:sp>
        <p:nvSpPr>
          <p:cNvPr id="9" name="テキスト ボックス 8">
            <a:extLst>
              <a:ext uri="{FF2B5EF4-FFF2-40B4-BE49-F238E27FC236}">
                <a16:creationId xmlns:a16="http://schemas.microsoft.com/office/drawing/2014/main" id="{60BDB2BB-52BB-4471-B288-91523D2EA20B}"/>
              </a:ext>
            </a:extLst>
          </p:cNvPr>
          <p:cNvSpPr txBox="1"/>
          <p:nvPr/>
        </p:nvSpPr>
        <p:spPr>
          <a:xfrm>
            <a:off x="8370517" y="6287889"/>
            <a:ext cx="923080" cy="461665"/>
          </a:xfrm>
          <a:prstGeom prst="rect">
            <a:avLst/>
          </a:prstGeom>
          <a:noFill/>
        </p:spPr>
        <p:txBody>
          <a:bodyPr wrap="square">
            <a:spAutoFit/>
          </a:bodyPr>
          <a:lstStyle/>
          <a:p>
            <a:pPr algn="ctr"/>
            <a:r>
              <a:rPr lang="ja-JP" altLang="en-US" sz="2400" dirty="0">
                <a:latin typeface="Dubai Light" panose="020B0303030403030204" pitchFamily="34" charset="-78"/>
                <a:cs typeface="Dubai Light" panose="020B0303030403030204" pitchFamily="34" charset="-78"/>
              </a:rPr>
              <a:t>織り</a:t>
            </a:r>
            <a:endParaRPr lang="en-US" sz="2400" dirty="0"/>
          </a:p>
        </p:txBody>
      </p:sp>
    </p:spTree>
    <p:extLst>
      <p:ext uri="{BB962C8B-B14F-4D97-AF65-F5344CB8AC3E}">
        <p14:creationId xmlns:p14="http://schemas.microsoft.com/office/powerpoint/2010/main" val="851933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内容</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分野外の人に向けて、布の可視化技術を紹介</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レンダリングをはじめこんな研究がある、こんなことができるなど</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論文は全てタイトルを入れてあるので、資料集としてでも役立てば</a:t>
            </a:r>
            <a:endParaRPr lang="en-US" altLang="ja-JP" dirty="0">
              <a:latin typeface="Dubai Light" panose="020B0303030403030204" pitchFamily="34" charset="-78"/>
              <a:cs typeface="Dubai Light" panose="020B0303030403030204" pitchFamily="34" charset="-78"/>
            </a:endParaRPr>
          </a:p>
          <a:p>
            <a:pPr marL="0" indent="0">
              <a:buNone/>
            </a:pP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どれも理屈は簡単そうだが、正しく実装するのはとても難しい</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複数の技術を必要とするので、個々にミスがあってはならない</a:t>
            </a:r>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4152085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ランドマーク的な論文</a:t>
            </a:r>
            <a:endParaRPr lang="en-US" altLang="ja-JP" dirty="0">
              <a:latin typeface="Dubai Light" panose="020B0303030403030204" pitchFamily="34" charset="-78"/>
              <a:cs typeface="Dubai Light" panose="020B0303030403030204" pitchFamily="34" charset="-78"/>
            </a:endParaRPr>
          </a:p>
          <a:p>
            <a:pPr lvl="1"/>
            <a:r>
              <a:rPr lang="en-US" dirty="0" err="1">
                <a:latin typeface="Dubai Light" panose="020B0303030403030204" pitchFamily="34" charset="-78"/>
                <a:cs typeface="Dubai Light" panose="020B0303030403030204" pitchFamily="34" charset="-78"/>
              </a:rPr>
              <a:t>Yuksel</a:t>
            </a:r>
            <a:r>
              <a:rPr lang="en-US" dirty="0">
                <a:latin typeface="Dubai Light" panose="020B0303030403030204" pitchFamily="34" charset="-78"/>
                <a:cs typeface="Dubai Light" panose="020B0303030403030204" pitchFamily="34" charset="-78"/>
              </a:rPr>
              <a:t> et al., “Stitch Meshes”</a:t>
            </a:r>
          </a:p>
          <a:p>
            <a:pPr lvl="1"/>
            <a:r>
              <a:rPr lang="en-US" altLang="ja-JP" dirty="0">
                <a:latin typeface="Dubai Light" panose="020B0303030403030204" pitchFamily="34" charset="-78"/>
                <a:cs typeface="Dubai Light" panose="020B0303030403030204" pitchFamily="34" charset="-78"/>
              </a:rPr>
              <a:t>Wu et al., “Knittable</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Stitch</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Meshes”</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編めることを保証した</a:t>
            </a:r>
            <a:r>
              <a:rPr lang="en-US" altLang="ja-JP" dirty="0">
                <a:latin typeface="Dubai Light" panose="020B0303030403030204" pitchFamily="34" charset="-78"/>
                <a:cs typeface="Dubai Light" panose="020B0303030403030204" pitchFamily="34" charset="-78"/>
              </a:rPr>
              <a:t>)</a:t>
            </a:r>
          </a:p>
          <a:p>
            <a:pPr lvl="1"/>
            <a:r>
              <a:rPr lang="en-US" altLang="ja-JP" dirty="0">
                <a:latin typeface="Dubai Light" panose="020B0303030403030204" pitchFamily="34" charset="-78"/>
                <a:cs typeface="Dubai Light" panose="020B0303030403030204" pitchFamily="34" charset="-78"/>
              </a:rPr>
              <a:t>Wu et al., “</a:t>
            </a:r>
            <a:r>
              <a:rPr lang="en-US" dirty="0">
                <a:latin typeface="Dubai Light" panose="020B0303030403030204" pitchFamily="34" charset="-78"/>
                <a:cs typeface="Dubai Light" panose="020B0303030403030204" pitchFamily="34" charset="-78"/>
              </a:rPr>
              <a:t>Stitch Meshing”</a:t>
            </a:r>
            <a:r>
              <a:rPr lang="ja-JP" altLang="en-US" dirty="0">
                <a:latin typeface="Dubai Light" panose="020B0303030403030204" pitchFamily="34" charset="-78"/>
                <a:cs typeface="Dubai Light" panose="020B0303030403030204" pitchFamily="34" charset="-78"/>
              </a:rPr>
              <a:t>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自動化</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pic>
        <p:nvPicPr>
          <p:cNvPr id="9" name="図 8">
            <a:extLst>
              <a:ext uri="{FF2B5EF4-FFF2-40B4-BE49-F238E27FC236}">
                <a16:creationId xmlns:a16="http://schemas.microsoft.com/office/drawing/2014/main" id="{28B20675-131D-42FA-A601-C6295FE96C04}"/>
              </a:ext>
            </a:extLst>
          </p:cNvPr>
          <p:cNvPicPr>
            <a:picLocks noChangeAspect="1"/>
          </p:cNvPicPr>
          <p:nvPr/>
        </p:nvPicPr>
        <p:blipFill>
          <a:blip r:embed="rId3"/>
          <a:stretch>
            <a:fillRect/>
          </a:stretch>
        </p:blipFill>
        <p:spPr>
          <a:xfrm>
            <a:off x="235323" y="3481523"/>
            <a:ext cx="4114800" cy="3376477"/>
          </a:xfrm>
          <a:prstGeom prst="rect">
            <a:avLst/>
          </a:prstGeom>
        </p:spPr>
      </p:pic>
      <p:pic>
        <p:nvPicPr>
          <p:cNvPr id="11" name="図 10">
            <a:extLst>
              <a:ext uri="{FF2B5EF4-FFF2-40B4-BE49-F238E27FC236}">
                <a16:creationId xmlns:a16="http://schemas.microsoft.com/office/drawing/2014/main" id="{BA9059A6-D40E-4A25-B3CD-129877199ADE}"/>
              </a:ext>
            </a:extLst>
          </p:cNvPr>
          <p:cNvPicPr>
            <a:picLocks noChangeAspect="1"/>
          </p:cNvPicPr>
          <p:nvPr/>
        </p:nvPicPr>
        <p:blipFill>
          <a:blip r:embed="rId4"/>
          <a:stretch>
            <a:fillRect/>
          </a:stretch>
        </p:blipFill>
        <p:spPr>
          <a:xfrm>
            <a:off x="4350123" y="3481523"/>
            <a:ext cx="3709478" cy="3376477"/>
          </a:xfrm>
          <a:prstGeom prst="rect">
            <a:avLst/>
          </a:prstGeom>
        </p:spPr>
      </p:pic>
      <p:pic>
        <p:nvPicPr>
          <p:cNvPr id="13" name="図 12">
            <a:extLst>
              <a:ext uri="{FF2B5EF4-FFF2-40B4-BE49-F238E27FC236}">
                <a16:creationId xmlns:a16="http://schemas.microsoft.com/office/drawing/2014/main" id="{55E58134-71BB-41B6-BED3-4AD44CA16811}"/>
              </a:ext>
            </a:extLst>
          </p:cNvPr>
          <p:cNvPicPr>
            <a:picLocks noChangeAspect="1"/>
          </p:cNvPicPr>
          <p:nvPr/>
        </p:nvPicPr>
        <p:blipFill>
          <a:blip r:embed="rId5"/>
          <a:stretch>
            <a:fillRect/>
          </a:stretch>
        </p:blipFill>
        <p:spPr>
          <a:xfrm>
            <a:off x="8059601" y="3481523"/>
            <a:ext cx="3856976" cy="3376477"/>
          </a:xfrm>
          <a:prstGeom prst="rect">
            <a:avLst/>
          </a:prstGeom>
        </p:spPr>
      </p:pic>
    </p:spTree>
    <p:extLst>
      <p:ext uri="{BB962C8B-B14F-4D97-AF65-F5344CB8AC3E}">
        <p14:creationId xmlns:p14="http://schemas.microsoft.com/office/powerpoint/2010/main" val="1763118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pic>
        <p:nvPicPr>
          <p:cNvPr id="1026" name="Picture 2" descr="knitting the Stanford bunny=">
            <a:extLst>
              <a:ext uri="{FF2B5EF4-FFF2-40B4-BE49-F238E27FC236}">
                <a16:creationId xmlns:a16="http://schemas.microsoft.com/office/drawing/2014/main" id="{B6766065-D8C3-4D2E-AE30-B839FEA971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8835" y="3108960"/>
            <a:ext cx="9354330" cy="3749040"/>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編み機への出力</a:t>
            </a:r>
            <a:endParaRPr lang="en-US" altLang="ja-JP"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Narayanan et al., “Automatic Machine Knitting of 3D Meshes”</a:t>
            </a:r>
          </a:p>
          <a:p>
            <a:pPr lvl="1"/>
            <a:r>
              <a:rPr lang="en-US" dirty="0">
                <a:latin typeface="Dubai Light" panose="020B0303030403030204" pitchFamily="34" charset="-78"/>
                <a:cs typeface="Dubai Light" panose="020B0303030403030204" pitchFamily="34" charset="-78"/>
              </a:rPr>
              <a:t>Narayanan et al., “Visual Knitting Machine Programming”</a:t>
            </a:r>
          </a:p>
        </p:txBody>
      </p:sp>
    </p:spTree>
    <p:extLst>
      <p:ext uri="{BB962C8B-B14F-4D97-AF65-F5344CB8AC3E}">
        <p14:creationId xmlns:p14="http://schemas.microsoft.com/office/powerpoint/2010/main" val="28302946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編み機への出力</a:t>
            </a:r>
            <a:endParaRPr lang="en-US"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Hofmann et al., “</a:t>
            </a:r>
            <a:r>
              <a:rPr lang="en-US" dirty="0" err="1">
                <a:latin typeface="Dubai Light" panose="020B0303030403030204" pitchFamily="34" charset="-78"/>
                <a:cs typeface="Dubai Light" panose="020B0303030403030204" pitchFamily="34" charset="-78"/>
              </a:rPr>
              <a:t>KnitPicking</a:t>
            </a:r>
            <a:r>
              <a:rPr lang="en-US" dirty="0">
                <a:latin typeface="Dubai Light" panose="020B0303030403030204" pitchFamily="34" charset="-78"/>
                <a:cs typeface="Dubai Light" panose="020B0303030403030204" pitchFamily="34" charset="-78"/>
              </a:rPr>
              <a:t> Textures”</a:t>
            </a:r>
          </a:p>
        </p:txBody>
      </p:sp>
      <p:pic>
        <p:nvPicPr>
          <p:cNvPr id="6" name="図 5">
            <a:extLst>
              <a:ext uri="{FF2B5EF4-FFF2-40B4-BE49-F238E27FC236}">
                <a16:creationId xmlns:a16="http://schemas.microsoft.com/office/drawing/2014/main" id="{BFE0F440-DDFA-40D7-A642-56885A759BD0}"/>
              </a:ext>
            </a:extLst>
          </p:cNvPr>
          <p:cNvPicPr>
            <a:picLocks noChangeAspect="1"/>
          </p:cNvPicPr>
          <p:nvPr/>
        </p:nvPicPr>
        <p:blipFill>
          <a:blip r:embed="rId3"/>
          <a:stretch>
            <a:fillRect/>
          </a:stretch>
        </p:blipFill>
        <p:spPr>
          <a:xfrm>
            <a:off x="6926" y="2986108"/>
            <a:ext cx="12185073" cy="3871892"/>
          </a:xfrm>
          <a:prstGeom prst="rect">
            <a:avLst/>
          </a:prstGeom>
        </p:spPr>
      </p:pic>
    </p:spTree>
    <p:extLst>
      <p:ext uri="{BB962C8B-B14F-4D97-AF65-F5344CB8AC3E}">
        <p14:creationId xmlns:p14="http://schemas.microsoft.com/office/powerpoint/2010/main" val="161794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かぎ針編みへの対応</a:t>
            </a:r>
            <a:endParaRPr lang="en-US"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Guo et al., “Representing Crochet with Stitch Meshes”</a:t>
            </a:r>
          </a:p>
        </p:txBody>
      </p:sp>
      <p:pic>
        <p:nvPicPr>
          <p:cNvPr id="5122" name="Picture 2" descr="representing a small crochet rectangle as a stitch mesh">
            <a:extLst>
              <a:ext uri="{FF2B5EF4-FFF2-40B4-BE49-F238E27FC236}">
                <a16:creationId xmlns:a16="http://schemas.microsoft.com/office/drawing/2014/main" id="{7023885D-67D5-4914-A98F-D6D6BFDCDD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44054"/>
            <a:ext cx="12192000" cy="2832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83053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シミュレーションとの組み合わせ</a:t>
            </a:r>
            <a:endParaRPr lang="en-US"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Leaf et al., “Interactive Design of Periodic Yarn-Level Cloth Patterns”</a:t>
            </a:r>
          </a:p>
        </p:txBody>
      </p:sp>
      <p:pic>
        <p:nvPicPr>
          <p:cNvPr id="4" name="オンライン メディア 3" title="[Siggraph Asia 2018] Interactive Design of Periodic Yarn-Level Cloth Patterns">
            <a:hlinkClick r:id="" action="ppaction://media"/>
            <a:extLst>
              <a:ext uri="{FF2B5EF4-FFF2-40B4-BE49-F238E27FC236}">
                <a16:creationId xmlns:a16="http://schemas.microsoft.com/office/drawing/2014/main" id="{A534BB75-0E8D-4CEC-8F41-6C336FD8B69A}"/>
              </a:ext>
            </a:extLst>
          </p:cNvPr>
          <p:cNvPicPr>
            <a:picLocks noRot="1" noChangeAspect="1"/>
          </p:cNvPicPr>
          <p:nvPr>
            <a:videoFile r:link="rId1"/>
          </p:nvPr>
        </p:nvPicPr>
        <p:blipFill>
          <a:blip r:embed="rId4"/>
          <a:stretch>
            <a:fillRect/>
          </a:stretch>
        </p:blipFill>
        <p:spPr>
          <a:xfrm>
            <a:off x="2434603" y="2720622"/>
            <a:ext cx="7322794" cy="4137378"/>
          </a:xfrm>
          <a:prstGeom prst="rect">
            <a:avLst/>
          </a:prstGeom>
        </p:spPr>
      </p:pic>
    </p:spTree>
    <p:extLst>
      <p:ext uri="{BB962C8B-B14F-4D97-AF65-F5344CB8AC3E}">
        <p14:creationId xmlns:p14="http://schemas.microsoft.com/office/powerpoint/2010/main" val="3942296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形状</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織り・編み</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数学のできる方へ</a:t>
            </a:r>
            <a:endParaRPr lang="en-US" dirty="0">
              <a:latin typeface="Dubai Light" panose="020B0303030403030204" pitchFamily="34" charset="-78"/>
              <a:cs typeface="Dubai Light" panose="020B0303030403030204" pitchFamily="34" charset="-78"/>
            </a:endParaRPr>
          </a:p>
        </p:txBody>
      </p:sp>
      <p:pic>
        <p:nvPicPr>
          <p:cNvPr id="2050" name="Picture 2" descr="[sarah-marie belcastro, Carolyn Yackel]のMaking Mathematics with Needlework: Ten Papers and Ten Projects (English Edition)">
            <a:extLst>
              <a:ext uri="{FF2B5EF4-FFF2-40B4-BE49-F238E27FC236}">
                <a16:creationId xmlns:a16="http://schemas.microsoft.com/office/drawing/2014/main" id="{F5EFCD06-8791-44B5-9F88-3A4640ECCC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4462" y="2333927"/>
            <a:ext cx="3548258" cy="403211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Amazon | Crocheting Adventures with Hyperbolic Planes: Tactile Mathematics,  Art and Craft for all to Explore, Second Edition | Taimina, Daina |  Geometry &amp; Topology">
            <a:extLst>
              <a:ext uri="{FF2B5EF4-FFF2-40B4-BE49-F238E27FC236}">
                <a16:creationId xmlns:a16="http://schemas.microsoft.com/office/drawing/2014/main" id="{018F643E-727C-4BFA-B73D-72FB1A920E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9689" y="2333927"/>
            <a:ext cx="4953689" cy="4021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0063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type="body" idx="1"/>
          </p:nvPr>
        </p:nvSpPr>
        <p:spPr/>
        <p:txBody>
          <a:bodyPr/>
          <a:lstStyle/>
          <a:p>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37502503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pPr lvl="1"/>
            <a:r>
              <a:rPr lang="ja-JP" altLang="en-US" sz="2800" dirty="0">
                <a:latin typeface="Dubai Light" panose="020B0303030403030204" pitchFamily="34" charset="-78"/>
                <a:cs typeface="Dubai Light" panose="020B0303030403030204" pitchFamily="34" charset="-78"/>
              </a:rPr>
              <a:t>よくまとまったサーベイ</a:t>
            </a:r>
            <a:endParaRPr lang="en-US" altLang="ja-JP" sz="2800" dirty="0">
              <a:latin typeface="Dubai Light" panose="020B0303030403030204" pitchFamily="34" charset="-78"/>
              <a:cs typeface="Dubai Light" panose="020B0303030403030204" pitchFamily="34" charset="-78"/>
            </a:endParaRPr>
          </a:p>
          <a:p>
            <a:pPr lvl="2"/>
            <a:r>
              <a:rPr lang="en-US" sz="2400" dirty="0">
                <a:latin typeface="Dubai Light" panose="020B0303030403030204" pitchFamily="34" charset="-78"/>
                <a:cs typeface="Dubai Light" panose="020B0303030403030204" pitchFamily="34" charset="-78"/>
              </a:rPr>
              <a:t>Castillo et al., “Recent Advances in Fabric Appearance Reproduction”</a:t>
            </a: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32218042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どのレベルで考えるかが大切 </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布全体、糸</a:t>
            </a:r>
            <a:r>
              <a:rPr lang="en-US" altLang="ja-JP" dirty="0">
                <a:latin typeface="Dubai Light" panose="020B0303030403030204" pitchFamily="34" charset="-78"/>
                <a:cs typeface="Dubai Light" panose="020B0303030403030204" pitchFamily="34" charset="-78"/>
              </a:rPr>
              <a:t>(N-ply yarn)</a:t>
            </a:r>
            <a:r>
              <a:rPr lang="ja-JP" altLang="en-US" dirty="0">
                <a:latin typeface="Dubai Light" panose="020B0303030403030204" pitchFamily="34" charset="-78"/>
                <a:cs typeface="Dubai Light" panose="020B0303030403030204" pitchFamily="34" charset="-78"/>
              </a:rPr>
              <a:t>、繊維 </a:t>
            </a:r>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5" name="図 4">
            <a:extLst>
              <a:ext uri="{FF2B5EF4-FFF2-40B4-BE49-F238E27FC236}">
                <a16:creationId xmlns:a16="http://schemas.microsoft.com/office/drawing/2014/main" id="{1595506A-5755-4070-BB53-FCB3EBD389CB}"/>
              </a:ext>
            </a:extLst>
          </p:cNvPr>
          <p:cNvPicPr>
            <a:picLocks noChangeAspect="1"/>
          </p:cNvPicPr>
          <p:nvPr/>
        </p:nvPicPr>
        <p:blipFill>
          <a:blip r:embed="rId3"/>
          <a:stretch>
            <a:fillRect/>
          </a:stretch>
        </p:blipFill>
        <p:spPr>
          <a:xfrm>
            <a:off x="1704562" y="3079378"/>
            <a:ext cx="8782876" cy="3158098"/>
          </a:xfrm>
          <a:prstGeom prst="rect">
            <a:avLst/>
          </a:prstGeom>
        </p:spPr>
      </p:pic>
    </p:spTree>
    <p:extLst>
      <p:ext uri="{BB962C8B-B14F-4D97-AF65-F5344CB8AC3E}">
        <p14:creationId xmlns:p14="http://schemas.microsoft.com/office/powerpoint/2010/main" val="9392090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適切な形状の選択とそれに相応しいモデルの組み合わせがカギ</a:t>
            </a:r>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graphicFrame>
        <p:nvGraphicFramePr>
          <p:cNvPr id="4" name="表 5">
            <a:extLst>
              <a:ext uri="{FF2B5EF4-FFF2-40B4-BE49-F238E27FC236}">
                <a16:creationId xmlns:a16="http://schemas.microsoft.com/office/drawing/2014/main" id="{8B2D996E-50B2-45C0-8AC1-619F8E63C10B}"/>
              </a:ext>
            </a:extLst>
          </p:cNvPr>
          <p:cNvGraphicFramePr>
            <a:graphicFrameLocks noGrp="1"/>
          </p:cNvGraphicFramePr>
          <p:nvPr>
            <p:extLst>
              <p:ext uri="{D42A27DB-BD31-4B8C-83A1-F6EECF244321}">
                <p14:modId xmlns:p14="http://schemas.microsoft.com/office/powerpoint/2010/main" val="3447106695"/>
              </p:ext>
            </p:extLst>
          </p:nvPr>
        </p:nvGraphicFramePr>
        <p:xfrm>
          <a:off x="2015876" y="3313040"/>
          <a:ext cx="8160247" cy="1992738"/>
        </p:xfrm>
        <a:graphic>
          <a:graphicData uri="http://schemas.openxmlformats.org/drawingml/2006/table">
            <a:tbl>
              <a:tblPr firstRow="1" bandRow="1">
                <a:tableStyleId>{5940675A-B579-460E-94D1-54222C63F5DA}</a:tableStyleId>
              </a:tblPr>
              <a:tblGrid>
                <a:gridCol w="1611032">
                  <a:extLst>
                    <a:ext uri="{9D8B030D-6E8A-4147-A177-3AD203B41FA5}">
                      <a16:colId xmlns:a16="http://schemas.microsoft.com/office/drawing/2014/main" val="941812000"/>
                    </a:ext>
                  </a:extLst>
                </a:gridCol>
                <a:gridCol w="4543656">
                  <a:extLst>
                    <a:ext uri="{9D8B030D-6E8A-4147-A177-3AD203B41FA5}">
                      <a16:colId xmlns:a16="http://schemas.microsoft.com/office/drawing/2014/main" val="1432773069"/>
                    </a:ext>
                  </a:extLst>
                </a:gridCol>
                <a:gridCol w="2005559">
                  <a:extLst>
                    <a:ext uri="{9D8B030D-6E8A-4147-A177-3AD203B41FA5}">
                      <a16:colId xmlns:a16="http://schemas.microsoft.com/office/drawing/2014/main" val="3382097907"/>
                    </a:ext>
                  </a:extLst>
                </a:gridCol>
              </a:tblGrid>
              <a:tr h="664246">
                <a:tc>
                  <a:txBody>
                    <a:bodyPr/>
                    <a:lstStyle/>
                    <a:p>
                      <a:pPr algn="ctr"/>
                      <a:r>
                        <a:rPr lang="ja-JP" altLang="en-US" sz="2000" dirty="0"/>
                        <a:t>面</a:t>
                      </a:r>
                      <a:endParaRPr lang="en-US" sz="2000" dirty="0"/>
                    </a:p>
                  </a:txBody>
                  <a:tcPr anchor="ctr"/>
                </a:tc>
                <a:tc>
                  <a:txBody>
                    <a:bodyPr/>
                    <a:lstStyle/>
                    <a:p>
                      <a:pPr algn="ctr"/>
                      <a:r>
                        <a:rPr lang="ja-JP" altLang="en-US" sz="2000" dirty="0"/>
                        <a:t>ポリゴン、パラメトリック曲面など</a:t>
                      </a:r>
                      <a:endParaRPr lang="en-US" sz="2000" dirty="0"/>
                    </a:p>
                  </a:txBody>
                  <a:tcPr anchor="ctr"/>
                </a:tc>
                <a:tc>
                  <a:txBody>
                    <a:bodyPr/>
                    <a:lstStyle/>
                    <a:p>
                      <a:pPr algn="ctr"/>
                      <a:r>
                        <a:rPr lang="en-US" altLang="ja-JP" sz="2000" dirty="0">
                          <a:latin typeface="Dubai Light" panose="020B0303030403030204" pitchFamily="34" charset="-78"/>
                          <a:cs typeface="Dubai Light" panose="020B0303030403030204" pitchFamily="34" charset="-78"/>
                        </a:rPr>
                        <a:t>BSDF</a:t>
                      </a:r>
                      <a:endParaRPr lang="en-US" sz="2000" dirty="0">
                        <a:latin typeface="Dubai Light" panose="020B0303030403030204" pitchFamily="34" charset="-78"/>
                        <a:cs typeface="Dubai Light" panose="020B0303030403030204" pitchFamily="34" charset="-78"/>
                      </a:endParaRPr>
                    </a:p>
                  </a:txBody>
                  <a:tcPr anchor="ctr"/>
                </a:tc>
                <a:extLst>
                  <a:ext uri="{0D108BD9-81ED-4DB2-BD59-A6C34878D82A}">
                    <a16:rowId xmlns:a16="http://schemas.microsoft.com/office/drawing/2014/main" val="1885470100"/>
                  </a:ext>
                </a:extLst>
              </a:tr>
              <a:tr h="664246">
                <a:tc>
                  <a:txBody>
                    <a:bodyPr/>
                    <a:lstStyle/>
                    <a:p>
                      <a:pPr algn="ctr"/>
                      <a:r>
                        <a:rPr lang="ja-JP" altLang="en-US" sz="2000" dirty="0"/>
                        <a:t>ボリューム</a:t>
                      </a:r>
                      <a:endParaRPr lang="en-US" sz="2000" dirty="0"/>
                    </a:p>
                  </a:txBody>
                  <a:tcPr anchor="ctr"/>
                </a:tc>
                <a:tc>
                  <a:txBody>
                    <a:bodyPr/>
                    <a:lstStyle/>
                    <a:p>
                      <a:pPr algn="ctr"/>
                      <a:r>
                        <a:rPr lang="en-US" altLang="ja-JP" sz="2000" dirty="0">
                          <a:latin typeface="Dubai Light" panose="020B0303030403030204" pitchFamily="34" charset="-78"/>
                          <a:cs typeface="Dubai Light" panose="020B0303030403030204" pitchFamily="34" charset="-78"/>
                        </a:rPr>
                        <a:t>OpenVDB</a:t>
                      </a:r>
                      <a:r>
                        <a:rPr lang="ja-JP" altLang="en-US" sz="2000" dirty="0"/>
                        <a:t>などグリッド</a:t>
                      </a:r>
                      <a:endParaRPr lang="en-US" sz="2000" dirty="0"/>
                    </a:p>
                  </a:txBody>
                  <a:tcPr anchor="ctr"/>
                </a:tc>
                <a:tc>
                  <a:txBody>
                    <a:bodyPr/>
                    <a:lstStyle/>
                    <a:p>
                      <a:pPr algn="ctr"/>
                      <a:r>
                        <a:rPr lang="en-US" sz="2000" dirty="0">
                          <a:latin typeface="Dubai Light" panose="020B0303030403030204" pitchFamily="34" charset="-78"/>
                          <a:cs typeface="Dubai Light" panose="020B0303030403030204" pitchFamily="34" charset="-78"/>
                        </a:rPr>
                        <a:t>Phase Function</a:t>
                      </a:r>
                    </a:p>
                  </a:txBody>
                  <a:tcPr anchor="ctr"/>
                </a:tc>
                <a:extLst>
                  <a:ext uri="{0D108BD9-81ED-4DB2-BD59-A6C34878D82A}">
                    <a16:rowId xmlns:a16="http://schemas.microsoft.com/office/drawing/2014/main" val="2801947881"/>
                  </a:ext>
                </a:extLst>
              </a:tr>
              <a:tr h="664246">
                <a:tc>
                  <a:txBody>
                    <a:bodyPr/>
                    <a:lstStyle/>
                    <a:p>
                      <a:pPr algn="ctr"/>
                      <a:r>
                        <a:rPr lang="ja-JP" altLang="en-US" sz="2000" dirty="0"/>
                        <a:t>チューブ</a:t>
                      </a:r>
                      <a:endParaRPr lang="en-US" sz="2000" dirty="0"/>
                    </a:p>
                  </a:txBody>
                  <a:tcPr anchor="ctr"/>
                </a:tc>
                <a:tc>
                  <a:txBody>
                    <a:bodyPr/>
                    <a:lstStyle/>
                    <a:p>
                      <a:pPr algn="ctr"/>
                      <a:r>
                        <a:rPr lang="ja-JP" altLang="en-US" sz="2000" dirty="0"/>
                        <a:t>球＋円錐など</a:t>
                      </a:r>
                      <a:endParaRPr lang="en-US" sz="2000" dirty="0"/>
                    </a:p>
                  </a:txBody>
                  <a:tcPr anchor="ctr"/>
                </a:tc>
                <a:tc>
                  <a:txBody>
                    <a:bodyPr/>
                    <a:lstStyle/>
                    <a:p>
                      <a:pPr algn="ctr"/>
                      <a:r>
                        <a:rPr lang="en-US" altLang="ja-JP" sz="2000" dirty="0">
                          <a:latin typeface="Dubai Light" panose="020B0303030403030204" pitchFamily="34" charset="-78"/>
                          <a:cs typeface="Dubai Light" panose="020B0303030403030204" pitchFamily="34" charset="-78"/>
                        </a:rPr>
                        <a:t>BCSDF</a:t>
                      </a:r>
                      <a:r>
                        <a:rPr lang="ja-JP" altLang="en-US" sz="2000" dirty="0">
                          <a:latin typeface="Dubai Light" panose="020B0303030403030204" pitchFamily="34" charset="-78"/>
                          <a:cs typeface="Dubai Light" panose="020B0303030403030204" pitchFamily="34" charset="-78"/>
                        </a:rPr>
                        <a:t>、</a:t>
                      </a:r>
                      <a:r>
                        <a:rPr lang="en-US" altLang="ja-JP" sz="2000" dirty="0">
                          <a:latin typeface="Dubai Light" panose="020B0303030403030204" pitchFamily="34" charset="-78"/>
                          <a:cs typeface="Dubai Light" panose="020B0303030403030204" pitchFamily="34" charset="-78"/>
                        </a:rPr>
                        <a:t>BSDF</a:t>
                      </a:r>
                      <a:endParaRPr lang="en-US" sz="2000" dirty="0">
                        <a:latin typeface="Dubai Light" panose="020B0303030403030204" pitchFamily="34" charset="-78"/>
                        <a:cs typeface="Dubai Light" panose="020B0303030403030204" pitchFamily="34" charset="-78"/>
                      </a:endParaRPr>
                    </a:p>
                  </a:txBody>
                  <a:tcPr anchor="ctr"/>
                </a:tc>
                <a:extLst>
                  <a:ext uri="{0D108BD9-81ED-4DB2-BD59-A6C34878D82A}">
                    <a16:rowId xmlns:a16="http://schemas.microsoft.com/office/drawing/2014/main" val="368211748"/>
                  </a:ext>
                </a:extLst>
              </a:tr>
            </a:tbl>
          </a:graphicData>
        </a:graphic>
      </p:graphicFrame>
    </p:spTree>
    <p:extLst>
      <p:ext uri="{BB962C8B-B14F-4D97-AF65-F5344CB8AC3E}">
        <p14:creationId xmlns:p14="http://schemas.microsoft.com/office/powerpoint/2010/main" val="2000207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内容</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カバーするもの</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レイ・トレーシング、パス・トレーシングを使った可視化</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形状について</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プロシージャラル、シミュレーション</a:t>
            </a:r>
            <a:r>
              <a:rPr lang="en-US" altLang="ja-JP" dirty="0">
                <a:latin typeface="Dubai Light" panose="020B0303030403030204" pitchFamily="34" charset="-78"/>
                <a:cs typeface="Dubai Light" panose="020B0303030403030204" pitchFamily="34" charset="-78"/>
              </a:rPr>
              <a:t>)</a:t>
            </a:r>
          </a:p>
          <a:p>
            <a:pPr lvl="1"/>
            <a:r>
              <a:rPr lang="ja-JP" altLang="en-US" dirty="0">
                <a:latin typeface="Dubai Light" panose="020B0303030403030204" pitchFamily="34" charset="-78"/>
                <a:cs typeface="Dubai Light" panose="020B0303030403030204" pitchFamily="34" charset="-78"/>
              </a:rPr>
              <a:t>質感について</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画像からの復元</a:t>
            </a:r>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7296533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糸や繊維一本一本を扱うのは高負荷→ポリゴンで布を近似</a:t>
            </a:r>
            <a:endParaRPr lang="en-US" altLang="ja-JP" dirty="0">
              <a:latin typeface="Dubai Light" panose="020B0303030403030204" pitchFamily="34" charset="-78"/>
              <a:cs typeface="Dubai Light" panose="020B0303030403030204" pitchFamily="34" charset="-78"/>
            </a:endParaRPr>
          </a:p>
          <a:p>
            <a:r>
              <a:rPr lang="en-US" dirty="0">
                <a:latin typeface="Dubai Light" panose="020B0303030403030204" pitchFamily="34" charset="-78"/>
                <a:cs typeface="Dubai Light" panose="020B0303030403030204" pitchFamily="34" charset="-78"/>
              </a:rPr>
              <a:t>BRDF</a:t>
            </a:r>
            <a:r>
              <a:rPr lang="en-US" dirty="0">
                <a:latin typeface="Dubai Light" panose="020B0303030403030204" pitchFamily="34" charset="-78"/>
                <a:cs typeface="Dubai Light" panose="020B0303030403030204" pitchFamily="34" charset="-78"/>
                <a:sym typeface="Wingdings" panose="05000000000000000000" pitchFamily="2" charset="2"/>
              </a:rPr>
              <a:t>(</a:t>
            </a:r>
            <a:r>
              <a:rPr lang="en-US" dirty="0">
                <a:latin typeface="Dubai Light" panose="020B0303030403030204" pitchFamily="34" charset="-78"/>
                <a:cs typeface="Dubai Light" panose="020B0303030403030204" pitchFamily="34" charset="-78"/>
              </a:rPr>
              <a:t>Bidirectional Scattering Distribution Function)</a:t>
            </a:r>
            <a:r>
              <a:rPr lang="ja-JP" altLang="en-US" dirty="0">
                <a:latin typeface="Dubai Light" panose="020B0303030403030204" pitchFamily="34" charset="-78"/>
                <a:cs typeface="Dubai Light" panose="020B0303030403030204" pitchFamily="34" charset="-78"/>
              </a:rPr>
              <a:t>とのセット</a:t>
            </a:r>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1026" name="Picture 2">
            <a:extLst>
              <a:ext uri="{FF2B5EF4-FFF2-40B4-BE49-F238E27FC236}">
                <a16:creationId xmlns:a16="http://schemas.microsoft.com/office/drawing/2014/main" id="{AFC77605-05BF-440E-BEAB-07294EE31D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21044" y="3209108"/>
            <a:ext cx="2451879" cy="3283767"/>
          </a:xfrm>
          <a:prstGeom prst="rect">
            <a:avLst/>
          </a:prstGeom>
          <a:noFill/>
          <a:extLst>
            <a:ext uri="{909E8E84-426E-40DD-AFC4-6F175D3DCCD1}">
              <a14:hiddenFill xmlns:a14="http://schemas.microsoft.com/office/drawing/2010/main">
                <a:solidFill>
                  <a:srgbClr val="FFFFFF"/>
                </a:solidFill>
              </a14:hiddenFill>
            </a:ext>
          </a:extLst>
        </p:spPr>
      </p:pic>
      <p:sp>
        <p:nvSpPr>
          <p:cNvPr id="5" name="楕円 4">
            <a:extLst>
              <a:ext uri="{FF2B5EF4-FFF2-40B4-BE49-F238E27FC236}">
                <a16:creationId xmlns:a16="http://schemas.microsoft.com/office/drawing/2014/main" id="{2DAB00C9-0332-4452-811D-6289EB2CAB83}"/>
              </a:ext>
            </a:extLst>
          </p:cNvPr>
          <p:cNvSpPr/>
          <p:nvPr/>
        </p:nvSpPr>
        <p:spPr>
          <a:xfrm rot="19565493">
            <a:off x="4817363" y="5707369"/>
            <a:ext cx="1599618" cy="46940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斜め縞 5">
            <a:extLst>
              <a:ext uri="{FF2B5EF4-FFF2-40B4-BE49-F238E27FC236}">
                <a16:creationId xmlns:a16="http://schemas.microsoft.com/office/drawing/2014/main" id="{19D72013-7879-4DA8-B989-0BE9295CE0A5}"/>
              </a:ext>
            </a:extLst>
          </p:cNvPr>
          <p:cNvSpPr/>
          <p:nvPr/>
        </p:nvSpPr>
        <p:spPr>
          <a:xfrm rot="2728664">
            <a:off x="4941905" y="4751224"/>
            <a:ext cx="2284807" cy="2325935"/>
          </a:xfrm>
          <a:prstGeom prst="diagStripe">
            <a:avLst/>
          </a:prstGeom>
          <a:solidFill>
            <a:schemeClr val="bg1">
              <a:lumMod val="50000"/>
              <a:lumOff val="50000"/>
              <a:alpha val="50000"/>
            </a:schemeClr>
          </a:solidFill>
          <a:ln>
            <a:solidFill>
              <a:schemeClr val="bg1">
                <a:lumMod val="50000"/>
                <a:lumOff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楕円 6">
            <a:extLst>
              <a:ext uri="{FF2B5EF4-FFF2-40B4-BE49-F238E27FC236}">
                <a16:creationId xmlns:a16="http://schemas.microsoft.com/office/drawing/2014/main" id="{07DC534E-B177-4A08-802B-34A14D28DB65}"/>
              </a:ext>
            </a:extLst>
          </p:cNvPr>
          <p:cNvSpPr/>
          <p:nvPr/>
        </p:nvSpPr>
        <p:spPr>
          <a:xfrm>
            <a:off x="5906343" y="5280031"/>
            <a:ext cx="332087" cy="3345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直線矢印コネクタ 7">
            <a:extLst>
              <a:ext uri="{FF2B5EF4-FFF2-40B4-BE49-F238E27FC236}">
                <a16:creationId xmlns:a16="http://schemas.microsoft.com/office/drawing/2014/main" id="{CA5B6F7C-8AC9-4235-AD05-6B6490E4207A}"/>
              </a:ext>
            </a:extLst>
          </p:cNvPr>
          <p:cNvCxnSpPr>
            <a:cxnSpLocks/>
            <a:endCxn id="9" idx="6"/>
          </p:cNvCxnSpPr>
          <p:nvPr/>
        </p:nvCxnSpPr>
        <p:spPr>
          <a:xfrm flipH="1">
            <a:off x="6253268" y="3315768"/>
            <a:ext cx="1865836" cy="2191308"/>
          </a:xfrm>
          <a:prstGeom prst="straightConnector1">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9" name="楕円 8">
            <a:extLst>
              <a:ext uri="{FF2B5EF4-FFF2-40B4-BE49-F238E27FC236}">
                <a16:creationId xmlns:a16="http://schemas.microsoft.com/office/drawing/2014/main" id="{B1FCC045-5042-4B33-A2F4-200B3AD8EC18}"/>
              </a:ext>
            </a:extLst>
          </p:cNvPr>
          <p:cNvSpPr/>
          <p:nvPr/>
        </p:nvSpPr>
        <p:spPr>
          <a:xfrm rot="1653203">
            <a:off x="5363131" y="4945910"/>
            <a:ext cx="943651" cy="685822"/>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直線矢印コネクタ 9">
            <a:extLst>
              <a:ext uri="{FF2B5EF4-FFF2-40B4-BE49-F238E27FC236}">
                <a16:creationId xmlns:a16="http://schemas.microsoft.com/office/drawing/2014/main" id="{5456AB51-9109-4DD1-B3F8-656C6752C184}"/>
              </a:ext>
            </a:extLst>
          </p:cNvPr>
          <p:cNvCxnSpPr>
            <a:cxnSpLocks/>
            <a:stCxn id="9" idx="6"/>
            <a:endCxn id="9" idx="0"/>
          </p:cNvCxnSpPr>
          <p:nvPr/>
        </p:nvCxnSpPr>
        <p:spPr>
          <a:xfrm flipH="1" flipV="1">
            <a:off x="5993579" y="4984803"/>
            <a:ext cx="259689" cy="52227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934D6AA3-2602-4BBE-B1C8-5A061A96270F}"/>
              </a:ext>
            </a:extLst>
          </p:cNvPr>
          <p:cNvCxnSpPr>
            <a:cxnSpLocks/>
            <a:endCxn id="9" idx="1"/>
          </p:cNvCxnSpPr>
          <p:nvPr/>
        </p:nvCxnSpPr>
        <p:spPr>
          <a:xfrm flipH="1" flipV="1">
            <a:off x="5651328" y="4919518"/>
            <a:ext cx="601940" cy="58589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96A4C8C6-1BEE-46AE-BD6E-24A813E09C6B}"/>
              </a:ext>
            </a:extLst>
          </p:cNvPr>
          <p:cNvCxnSpPr>
            <a:cxnSpLocks/>
            <a:endCxn id="9" idx="3"/>
          </p:cNvCxnSpPr>
          <p:nvPr/>
        </p:nvCxnSpPr>
        <p:spPr>
          <a:xfrm flipH="1" flipV="1">
            <a:off x="5427003" y="5349465"/>
            <a:ext cx="841104" cy="17701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06E5AE5A-73E0-40C4-A677-2C854726B4DD}"/>
              </a:ext>
            </a:extLst>
          </p:cNvPr>
          <p:cNvCxnSpPr>
            <a:cxnSpLocks/>
            <a:endCxn id="9" idx="4"/>
          </p:cNvCxnSpPr>
          <p:nvPr/>
        </p:nvCxnSpPr>
        <p:spPr>
          <a:xfrm flipH="1">
            <a:off x="5676335" y="5503245"/>
            <a:ext cx="591772" cy="8959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A3351D5E-FFEA-4161-8DCA-AE51695400D1}"/>
              </a:ext>
            </a:extLst>
          </p:cNvPr>
          <p:cNvCxnSpPr>
            <a:cxnSpLocks/>
            <a:endCxn id="9" idx="2"/>
          </p:cNvCxnSpPr>
          <p:nvPr/>
        </p:nvCxnSpPr>
        <p:spPr>
          <a:xfrm flipH="1" flipV="1">
            <a:off x="5416645" y="5070566"/>
            <a:ext cx="851462" cy="455909"/>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6C4624BD-F9F6-4B34-8111-305E28318E46}"/>
              </a:ext>
            </a:extLst>
          </p:cNvPr>
          <p:cNvSpPr txBox="1"/>
          <p:nvPr/>
        </p:nvSpPr>
        <p:spPr>
          <a:xfrm>
            <a:off x="5381528" y="4504618"/>
            <a:ext cx="852207" cy="461665"/>
          </a:xfrm>
          <a:prstGeom prst="rect">
            <a:avLst/>
          </a:prstGeom>
          <a:noFill/>
        </p:spPr>
        <p:txBody>
          <a:bodyPr wrap="square">
            <a:spAutoFit/>
          </a:bodyPr>
          <a:lstStyle/>
          <a:p>
            <a:r>
              <a:rPr lang="ja-JP" altLang="en-US" sz="2400" dirty="0">
                <a:latin typeface="Dubai Light" panose="020B0303030403030204" pitchFamily="34" charset="-78"/>
                <a:cs typeface="Dubai Light" panose="020B0303030403030204" pitchFamily="34" charset="-78"/>
              </a:rPr>
              <a:t>反射</a:t>
            </a:r>
            <a:endParaRPr lang="en-US" sz="2400" dirty="0"/>
          </a:p>
        </p:txBody>
      </p:sp>
      <p:sp>
        <p:nvSpPr>
          <p:cNvPr id="16" name="テキスト ボックス 15">
            <a:extLst>
              <a:ext uri="{FF2B5EF4-FFF2-40B4-BE49-F238E27FC236}">
                <a16:creationId xmlns:a16="http://schemas.microsoft.com/office/drawing/2014/main" id="{C809C265-8788-4033-9F6B-92145D750FD5}"/>
              </a:ext>
            </a:extLst>
          </p:cNvPr>
          <p:cNvSpPr txBox="1"/>
          <p:nvPr/>
        </p:nvSpPr>
        <p:spPr>
          <a:xfrm>
            <a:off x="4130040" y="6038162"/>
            <a:ext cx="873829" cy="461665"/>
          </a:xfrm>
          <a:prstGeom prst="rect">
            <a:avLst/>
          </a:prstGeom>
          <a:noFill/>
        </p:spPr>
        <p:txBody>
          <a:bodyPr wrap="square">
            <a:spAutoFit/>
          </a:bodyPr>
          <a:lstStyle/>
          <a:p>
            <a:r>
              <a:rPr lang="ja-JP" altLang="en-US" sz="2400" dirty="0">
                <a:latin typeface="Dubai Light" panose="020B0303030403030204" pitchFamily="34" charset="-78"/>
                <a:cs typeface="Dubai Light" panose="020B0303030403030204" pitchFamily="34" charset="-78"/>
              </a:rPr>
              <a:t>屈折</a:t>
            </a:r>
            <a:endParaRPr lang="en-US" sz="2400" dirty="0"/>
          </a:p>
        </p:txBody>
      </p:sp>
    </p:spTree>
    <p:extLst>
      <p:ext uri="{BB962C8B-B14F-4D97-AF65-F5344CB8AC3E}">
        <p14:creationId xmlns:p14="http://schemas.microsoft.com/office/powerpoint/2010/main" val="42152908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織りを考慮したもの</a:t>
            </a:r>
            <a:endParaRPr lang="en-US" altLang="ja-JP" dirty="0">
              <a:latin typeface="Dubai Light" panose="020B0303030403030204" pitchFamily="34" charset="-78"/>
              <a:cs typeface="Dubai Light" panose="020B0303030403030204" pitchFamily="34" charset="-78"/>
            </a:endParaRPr>
          </a:p>
          <a:p>
            <a:pPr lvl="1"/>
            <a:r>
              <a:rPr lang="en-US" dirty="0" err="1">
                <a:latin typeface="Dubai Light" panose="020B0303030403030204" pitchFamily="34" charset="-78"/>
                <a:cs typeface="Dubai Light" panose="020B0303030403030204" pitchFamily="34" charset="-78"/>
              </a:rPr>
              <a:t>Irawan</a:t>
            </a:r>
            <a:r>
              <a:rPr lang="en-US" dirty="0">
                <a:latin typeface="Dubai Light" panose="020B0303030403030204" pitchFamily="34" charset="-78"/>
                <a:cs typeface="Dubai Light" panose="020B0303030403030204" pitchFamily="34" charset="-78"/>
              </a:rPr>
              <a:t> and </a:t>
            </a:r>
            <a:r>
              <a:rPr lang="en-US" dirty="0" err="1">
                <a:latin typeface="Dubai Light" panose="020B0303030403030204" pitchFamily="34" charset="-78"/>
                <a:cs typeface="Dubai Light" panose="020B0303030403030204" pitchFamily="34" charset="-78"/>
              </a:rPr>
              <a:t>Marschner</a:t>
            </a:r>
            <a:r>
              <a:rPr lang="en-US" dirty="0">
                <a:latin typeface="Dubai Light" panose="020B0303030403030204" pitchFamily="34" charset="-78"/>
                <a:cs typeface="Dubai Light" panose="020B0303030403030204" pitchFamily="34" charset="-78"/>
              </a:rPr>
              <a:t>, “Specular Reflection from Woven Cloth”</a:t>
            </a: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5" name="図 4">
            <a:extLst>
              <a:ext uri="{FF2B5EF4-FFF2-40B4-BE49-F238E27FC236}">
                <a16:creationId xmlns:a16="http://schemas.microsoft.com/office/drawing/2014/main" id="{83EB81E2-978F-4001-A72F-59D9E344603D}"/>
              </a:ext>
            </a:extLst>
          </p:cNvPr>
          <p:cNvPicPr>
            <a:picLocks noChangeAspect="1"/>
          </p:cNvPicPr>
          <p:nvPr/>
        </p:nvPicPr>
        <p:blipFill>
          <a:blip r:embed="rId3"/>
          <a:stretch>
            <a:fillRect/>
          </a:stretch>
        </p:blipFill>
        <p:spPr>
          <a:xfrm>
            <a:off x="0" y="2790862"/>
            <a:ext cx="12192000" cy="4067138"/>
          </a:xfrm>
          <a:prstGeom prst="rect">
            <a:avLst/>
          </a:prstGeom>
        </p:spPr>
      </p:pic>
      <p:pic>
        <p:nvPicPr>
          <p:cNvPr id="6" name="図 5">
            <a:extLst>
              <a:ext uri="{FF2B5EF4-FFF2-40B4-BE49-F238E27FC236}">
                <a16:creationId xmlns:a16="http://schemas.microsoft.com/office/drawing/2014/main" id="{95739E8A-00F0-4948-918B-9AE0EF1F4FFC}"/>
              </a:ext>
            </a:extLst>
          </p:cNvPr>
          <p:cNvPicPr>
            <a:picLocks noChangeAspect="1"/>
          </p:cNvPicPr>
          <p:nvPr/>
        </p:nvPicPr>
        <p:blipFill>
          <a:blip r:embed="rId4"/>
          <a:stretch>
            <a:fillRect/>
          </a:stretch>
        </p:blipFill>
        <p:spPr>
          <a:xfrm>
            <a:off x="5628477" y="3087"/>
            <a:ext cx="3297297" cy="2183193"/>
          </a:xfrm>
          <a:prstGeom prst="rect">
            <a:avLst/>
          </a:prstGeom>
        </p:spPr>
      </p:pic>
      <p:pic>
        <p:nvPicPr>
          <p:cNvPr id="8" name="図 7">
            <a:extLst>
              <a:ext uri="{FF2B5EF4-FFF2-40B4-BE49-F238E27FC236}">
                <a16:creationId xmlns:a16="http://schemas.microsoft.com/office/drawing/2014/main" id="{6B490D4F-DBDB-4C73-AED3-A92148975C57}"/>
              </a:ext>
            </a:extLst>
          </p:cNvPr>
          <p:cNvPicPr>
            <a:picLocks noChangeAspect="1"/>
          </p:cNvPicPr>
          <p:nvPr/>
        </p:nvPicPr>
        <p:blipFill>
          <a:blip r:embed="rId5"/>
          <a:stretch>
            <a:fillRect/>
          </a:stretch>
        </p:blipFill>
        <p:spPr>
          <a:xfrm>
            <a:off x="8925774" y="11526"/>
            <a:ext cx="3266225" cy="2166317"/>
          </a:xfrm>
          <a:prstGeom prst="rect">
            <a:avLst/>
          </a:prstGeom>
        </p:spPr>
      </p:pic>
      <p:sp>
        <p:nvSpPr>
          <p:cNvPr id="9" name="テキスト ボックス 8">
            <a:extLst>
              <a:ext uri="{FF2B5EF4-FFF2-40B4-BE49-F238E27FC236}">
                <a16:creationId xmlns:a16="http://schemas.microsoft.com/office/drawing/2014/main" id="{70A36672-FA1C-4454-B38C-028BE183989F}"/>
              </a:ext>
            </a:extLst>
          </p:cNvPr>
          <p:cNvSpPr txBox="1"/>
          <p:nvPr/>
        </p:nvSpPr>
        <p:spPr>
          <a:xfrm>
            <a:off x="7001898" y="1808511"/>
            <a:ext cx="852207" cy="461665"/>
          </a:xfrm>
          <a:prstGeom prst="rect">
            <a:avLst/>
          </a:prstGeom>
          <a:noFill/>
        </p:spPr>
        <p:txBody>
          <a:bodyPr wrap="square">
            <a:spAutoFit/>
          </a:bodyPr>
          <a:lstStyle/>
          <a:p>
            <a:r>
              <a:rPr lang="ja-JP" altLang="en-US" sz="2400" dirty="0">
                <a:latin typeface="Dubai Light" panose="020B0303030403030204" pitchFamily="34" charset="-78"/>
                <a:cs typeface="Dubai Light" panose="020B0303030403030204" pitchFamily="34" charset="-78"/>
              </a:rPr>
              <a:t>写真</a:t>
            </a:r>
            <a:endParaRPr lang="en-US" sz="2400" dirty="0"/>
          </a:p>
        </p:txBody>
      </p:sp>
      <p:sp>
        <p:nvSpPr>
          <p:cNvPr id="10" name="テキスト ボックス 9">
            <a:extLst>
              <a:ext uri="{FF2B5EF4-FFF2-40B4-BE49-F238E27FC236}">
                <a16:creationId xmlns:a16="http://schemas.microsoft.com/office/drawing/2014/main" id="{892BA801-CA40-4CBB-99AA-2CCC812ED174}"/>
              </a:ext>
            </a:extLst>
          </p:cNvPr>
          <p:cNvSpPr txBox="1"/>
          <p:nvPr/>
        </p:nvSpPr>
        <p:spPr>
          <a:xfrm>
            <a:off x="10168413" y="1825625"/>
            <a:ext cx="1147481" cy="461665"/>
          </a:xfrm>
          <a:prstGeom prst="rect">
            <a:avLst/>
          </a:prstGeom>
          <a:noFill/>
        </p:spPr>
        <p:txBody>
          <a:bodyPr wrap="square">
            <a:spAutoFit/>
          </a:bodyPr>
          <a:lstStyle/>
          <a:p>
            <a:r>
              <a:rPr lang="ja-JP" altLang="en-US" sz="2400" dirty="0">
                <a:latin typeface="Dubai Light" panose="020B0303030403030204" pitchFamily="34" charset="-78"/>
                <a:cs typeface="Dubai Light" panose="020B0303030403030204" pitchFamily="34" charset="-78"/>
              </a:rPr>
              <a:t>モデル</a:t>
            </a:r>
            <a:endParaRPr lang="en-US" sz="2400" dirty="0"/>
          </a:p>
        </p:txBody>
      </p:sp>
      <p:sp>
        <p:nvSpPr>
          <p:cNvPr id="11" name="楕円 10">
            <a:extLst>
              <a:ext uri="{FF2B5EF4-FFF2-40B4-BE49-F238E27FC236}">
                <a16:creationId xmlns:a16="http://schemas.microsoft.com/office/drawing/2014/main" id="{BBA84654-9B0D-4314-95E9-8C1CF54C136D}"/>
              </a:ext>
            </a:extLst>
          </p:cNvPr>
          <p:cNvSpPr/>
          <p:nvPr/>
        </p:nvSpPr>
        <p:spPr>
          <a:xfrm>
            <a:off x="6172199" y="948143"/>
            <a:ext cx="544606" cy="82687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楕円 11">
            <a:extLst>
              <a:ext uri="{FF2B5EF4-FFF2-40B4-BE49-F238E27FC236}">
                <a16:creationId xmlns:a16="http://schemas.microsoft.com/office/drawing/2014/main" id="{9C9FEFD0-2D85-4C79-8E33-9071AD83A8DC}"/>
              </a:ext>
            </a:extLst>
          </p:cNvPr>
          <p:cNvSpPr/>
          <p:nvPr/>
        </p:nvSpPr>
        <p:spPr>
          <a:xfrm>
            <a:off x="9538446" y="948143"/>
            <a:ext cx="544606" cy="82687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76276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織りを考慮したもの</a:t>
            </a:r>
            <a:endParaRPr lang="en-US" altLang="ja-JP" dirty="0">
              <a:latin typeface="Dubai Light" panose="020B0303030403030204" pitchFamily="34" charset="-78"/>
              <a:cs typeface="Dubai Light" panose="020B0303030403030204" pitchFamily="34" charset="-78"/>
            </a:endParaRPr>
          </a:p>
          <a:p>
            <a:pPr lvl="1"/>
            <a:r>
              <a:rPr lang="en-US" sz="2000" dirty="0">
                <a:latin typeface="Dubai Light" panose="020B0303030403030204" pitchFamily="34" charset="-78"/>
                <a:cs typeface="Dubai Light" panose="020B0303030403030204" pitchFamily="34" charset="-78"/>
              </a:rPr>
              <a:t>Sadeghi et al., “A Practical Microcylinder Appearance Model for Cloth Rendering”</a:t>
            </a:r>
            <a:endParaRPr lang="en-US" dirty="0">
              <a:latin typeface="Dubai Light" panose="020B0303030403030204" pitchFamily="34" charset="-78"/>
              <a:cs typeface="Dubai Light" panose="020B0303030403030204" pitchFamily="34" charset="-78"/>
            </a:endParaRPr>
          </a:p>
          <a:p>
            <a:pPr lvl="1"/>
            <a:r>
              <a:rPr lang="en-US" sz="2000" dirty="0">
                <a:latin typeface="Dubai Light" panose="020B0303030403030204" pitchFamily="34" charset="-78"/>
                <a:cs typeface="Dubai Light" panose="020B0303030403030204" pitchFamily="34" charset="-78"/>
              </a:rPr>
              <a:t>Nelson et al., “Practical Offline Rendering of Woven Cloth”</a:t>
            </a:r>
          </a:p>
          <a:p>
            <a:pPr lvl="1"/>
            <a:endParaRPr lang="en-US" altLang="ja-JP" dirty="0">
              <a:latin typeface="Dubai Light" panose="020B0303030403030204" pitchFamily="34" charset="-78"/>
              <a:cs typeface="Dubai Light" panose="020B0303030403030204" pitchFamily="34" charset="-78"/>
            </a:endParaRPr>
          </a:p>
          <a:p>
            <a:pPr lvl="2"/>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4106" name="Picture 10" descr="More realistic simulated cloth for more realistic video games and movies">
            <a:extLst>
              <a:ext uri="{FF2B5EF4-FFF2-40B4-BE49-F238E27FC236}">
                <a16:creationId xmlns:a16="http://schemas.microsoft.com/office/drawing/2014/main" id="{D26E49F2-0958-4D5E-A069-C2C2BEA635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163888"/>
            <a:ext cx="12192000" cy="3694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7389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毛羽立ちを扱ったもの</a:t>
            </a:r>
            <a:endParaRPr lang="en-US" altLang="ja-JP"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Estevez and </a:t>
            </a:r>
            <a:r>
              <a:rPr lang="en-US" dirty="0" err="1">
                <a:latin typeface="Dubai Light" panose="020B0303030403030204" pitchFamily="34" charset="-78"/>
                <a:cs typeface="Dubai Light" panose="020B0303030403030204" pitchFamily="34" charset="-78"/>
              </a:rPr>
              <a:t>Kulla</a:t>
            </a:r>
            <a:r>
              <a:rPr lang="en-US" dirty="0">
                <a:latin typeface="Dubai Light" panose="020B0303030403030204" pitchFamily="34" charset="-78"/>
                <a:cs typeface="Dubai Light" panose="020B0303030403030204" pitchFamily="34" charset="-78"/>
              </a:rPr>
              <a:t>, “Production Friendly Microfacet Sheen BRDF”</a:t>
            </a:r>
          </a:p>
          <a:p>
            <a:pPr lvl="1"/>
            <a:endParaRPr lang="en-US" altLang="ja-JP" dirty="0">
              <a:latin typeface="Dubai Light" panose="020B0303030403030204" pitchFamily="34" charset="-78"/>
              <a:cs typeface="Dubai Light" panose="020B0303030403030204" pitchFamily="34" charset="-78"/>
            </a:endParaRPr>
          </a:p>
          <a:p>
            <a:pPr lvl="2"/>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4102" name="Picture 6" descr="Image">
            <a:extLst>
              <a:ext uri="{FF2B5EF4-FFF2-40B4-BE49-F238E27FC236}">
                <a16:creationId xmlns:a16="http://schemas.microsoft.com/office/drawing/2014/main" id="{70C11463-2E92-4F2D-B2F2-85A4352315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671482"/>
            <a:ext cx="4186518" cy="418651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Image">
            <a:extLst>
              <a:ext uri="{FF2B5EF4-FFF2-40B4-BE49-F238E27FC236}">
                <a16:creationId xmlns:a16="http://schemas.microsoft.com/office/drawing/2014/main" id="{E6CDEEAB-C744-4A81-B376-2389F15D84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9482" y="2671482"/>
            <a:ext cx="4186518" cy="4186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83234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normAutofit/>
          </a:bodyPr>
          <a:lstStyle/>
          <a:p>
            <a:r>
              <a:rPr lang="en-US" sz="2400" dirty="0" err="1">
                <a:latin typeface="Dubai Light" panose="020B0303030403030204" pitchFamily="34" charset="-78"/>
                <a:cs typeface="Dubai Light" panose="020B0303030403030204" pitchFamily="34" charset="-78"/>
              </a:rPr>
              <a:t>Montazeri</a:t>
            </a:r>
            <a:r>
              <a:rPr lang="en-US" sz="2400" dirty="0">
                <a:latin typeface="Dubai Light" panose="020B0303030403030204" pitchFamily="34" charset="-78"/>
                <a:cs typeface="Dubai Light" panose="020B0303030403030204" pitchFamily="34" charset="-78"/>
              </a:rPr>
              <a:t> et al., “A Practical Ply-Based Appearance Model of Woven Fabrics”</a:t>
            </a:r>
          </a:p>
          <a:p>
            <a:endParaRPr lang="en-US" sz="2400" dirty="0">
              <a:latin typeface="Dubai Light" panose="020B0303030403030204" pitchFamily="34" charset="-78"/>
              <a:cs typeface="Dubai Light" panose="020B0303030403030204" pitchFamily="34" charset="-78"/>
            </a:endParaRPr>
          </a:p>
        </p:txBody>
      </p:sp>
      <p:pic>
        <p:nvPicPr>
          <p:cNvPr id="4" name="オンライン メディア 3" title="A practical Ply-Based Appearance Model of Woven Fabrics">
            <a:hlinkClick r:id="" action="ppaction://media"/>
            <a:extLst>
              <a:ext uri="{FF2B5EF4-FFF2-40B4-BE49-F238E27FC236}">
                <a16:creationId xmlns:a16="http://schemas.microsoft.com/office/drawing/2014/main" id="{FB1DA40A-60B3-45DA-997C-BE4B245447B8}"/>
              </a:ext>
            </a:extLst>
          </p:cNvPr>
          <p:cNvPicPr>
            <a:picLocks noRot="1" noChangeAspect="1"/>
          </p:cNvPicPr>
          <p:nvPr>
            <a:videoFile r:link="rId1"/>
          </p:nvPr>
        </p:nvPicPr>
        <p:blipFill>
          <a:blip r:embed="rId4"/>
          <a:stretch>
            <a:fillRect/>
          </a:stretch>
        </p:blipFill>
        <p:spPr>
          <a:xfrm>
            <a:off x="2042284" y="2290006"/>
            <a:ext cx="8120879" cy="4567994"/>
          </a:xfrm>
          <a:prstGeom prst="rect">
            <a:avLst/>
          </a:prstGeom>
        </p:spPr>
      </p:pic>
    </p:spTree>
    <p:extLst>
      <p:ext uri="{BB962C8B-B14F-4D97-AF65-F5344CB8AC3E}">
        <p14:creationId xmlns:p14="http://schemas.microsoft.com/office/powerpoint/2010/main" val="2312842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(Phase Function)</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ボリュームと仮定してレンダリングすることもできる</a:t>
            </a:r>
            <a:endParaRPr lang="en-US" dirty="0">
              <a:latin typeface="Dubai Light" panose="020B0303030403030204" pitchFamily="34" charset="-78"/>
              <a:cs typeface="Dubai Light" panose="020B0303030403030204" pitchFamily="34" charset="-78"/>
            </a:endParaRPr>
          </a:p>
          <a:p>
            <a:pPr lvl="1"/>
            <a:r>
              <a:rPr lang="en-US" sz="2000" dirty="0">
                <a:latin typeface="Dubai Light" panose="020B0303030403030204" pitchFamily="34" charset="-78"/>
                <a:cs typeface="Dubai Light" panose="020B0303030403030204" pitchFamily="34" charset="-78"/>
              </a:rPr>
              <a:t>Jakob et al., “A radiative transfer framework for rendering materials with anisotropic structure”</a:t>
            </a:r>
          </a:p>
          <a:p>
            <a:pPr lvl="1"/>
            <a:endParaRPr lang="en-US" altLang="ja-JP" dirty="0">
              <a:latin typeface="Dubai Light" panose="020B0303030403030204" pitchFamily="34" charset="-78"/>
              <a:cs typeface="Dubai Light" panose="020B0303030403030204" pitchFamily="34" charset="-78"/>
            </a:endParaRPr>
          </a:p>
          <a:p>
            <a:pPr lvl="2"/>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4098" name="Picture 2">
            <a:extLst>
              <a:ext uri="{FF2B5EF4-FFF2-40B4-BE49-F238E27FC236}">
                <a16:creationId xmlns:a16="http://schemas.microsoft.com/office/drawing/2014/main" id="{0C6FD631-ED6C-42FF-A88A-76B5471AEB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0913" y="2611996"/>
            <a:ext cx="5930173" cy="4246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66940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(BCSDF)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髪の毛や動物の毛用に提案されたモデル</a:t>
            </a:r>
            <a:endParaRPr lang="en-US" altLang="ja-JP" dirty="0">
              <a:latin typeface="Dubai Light" panose="020B0303030403030204" pitchFamily="34" charset="-78"/>
              <a:cs typeface="Dubai Light" panose="020B0303030403030204" pitchFamily="34" charset="-78"/>
            </a:endParaRPr>
          </a:p>
          <a:p>
            <a:pPr lvl="1"/>
            <a:r>
              <a:rPr lang="en-US" sz="2000" dirty="0" err="1">
                <a:latin typeface="Dubai Light" panose="020B0303030403030204" pitchFamily="34" charset="-78"/>
                <a:cs typeface="Dubai Light" panose="020B0303030403030204" pitchFamily="34" charset="-78"/>
              </a:rPr>
              <a:t>d’Eon</a:t>
            </a:r>
            <a:r>
              <a:rPr lang="en-US" sz="2000" dirty="0">
                <a:latin typeface="Dubai Light" panose="020B0303030403030204" pitchFamily="34" charset="-78"/>
                <a:cs typeface="Dubai Light" panose="020B0303030403030204" pitchFamily="34" charset="-78"/>
              </a:rPr>
              <a:t> et al., “</a:t>
            </a:r>
            <a:r>
              <a:rPr lang="en-US" altLang="ja-JP" sz="2000" dirty="0">
                <a:latin typeface="Dubai Light" panose="020B0303030403030204" pitchFamily="34" charset="-78"/>
                <a:cs typeface="Dubai Light" panose="020B0303030403030204" pitchFamily="34" charset="-78"/>
              </a:rPr>
              <a:t>An Energy-Conserving Hair Reflectance Model”</a:t>
            </a:r>
            <a:r>
              <a:rPr lang="ja-JP" altLang="en-US" sz="2000" dirty="0">
                <a:latin typeface="Dubai Light" panose="020B0303030403030204" pitchFamily="34" charset="-78"/>
                <a:cs typeface="Dubai Light" panose="020B0303030403030204" pitchFamily="34" charset="-78"/>
              </a:rPr>
              <a:t> </a:t>
            </a:r>
            <a:r>
              <a:rPr lang="en-US" altLang="ja-JP" sz="2000" dirty="0">
                <a:latin typeface="Dubai Light" panose="020B0303030403030204" pitchFamily="34" charset="-78"/>
                <a:cs typeface="Dubai Light" panose="020B0303030403030204" pitchFamily="34" charset="-78"/>
              </a:rPr>
              <a:t>(</a:t>
            </a:r>
            <a:r>
              <a:rPr lang="ja-JP" altLang="en-US" sz="2000" dirty="0">
                <a:latin typeface="Dubai Light" panose="020B0303030403030204" pitchFamily="34" charset="-78"/>
                <a:cs typeface="Dubai Light" panose="020B0303030403030204" pitchFamily="34" charset="-78"/>
              </a:rPr>
              <a:t>断面が円</a:t>
            </a:r>
            <a:r>
              <a:rPr lang="en-US" altLang="ja-JP" sz="2000" dirty="0">
                <a:latin typeface="Dubai Light" panose="020B0303030403030204" pitchFamily="34" charset="-78"/>
                <a:cs typeface="Dubai Light" panose="020B0303030403030204" pitchFamily="34" charset="-78"/>
              </a:rPr>
              <a:t>)</a:t>
            </a:r>
          </a:p>
          <a:p>
            <a:pPr lvl="1"/>
            <a:r>
              <a:rPr lang="en-US" sz="2000" dirty="0" err="1">
                <a:latin typeface="Dubai Light" panose="020B0303030403030204" pitchFamily="34" charset="-78"/>
                <a:cs typeface="Dubai Light" panose="020B0303030403030204" pitchFamily="34" charset="-78"/>
              </a:rPr>
              <a:t>Khungurn</a:t>
            </a:r>
            <a:r>
              <a:rPr lang="en-US" sz="2000" dirty="0">
                <a:latin typeface="Dubai Light" panose="020B0303030403030204" pitchFamily="34" charset="-78"/>
                <a:cs typeface="Dubai Light" panose="020B0303030403030204" pitchFamily="34" charset="-78"/>
              </a:rPr>
              <a:t> and </a:t>
            </a:r>
            <a:r>
              <a:rPr lang="en-US" sz="2000" dirty="0" err="1">
                <a:latin typeface="Dubai Light" panose="020B0303030403030204" pitchFamily="34" charset="-78"/>
                <a:cs typeface="Dubai Light" panose="020B0303030403030204" pitchFamily="34" charset="-78"/>
              </a:rPr>
              <a:t>Marschner</a:t>
            </a:r>
            <a:r>
              <a:rPr lang="en-US" sz="2000" dirty="0">
                <a:latin typeface="Dubai Light" panose="020B0303030403030204" pitchFamily="34" charset="-78"/>
                <a:cs typeface="Dubai Light" panose="020B0303030403030204" pitchFamily="34" charset="-78"/>
              </a:rPr>
              <a:t>, “Azimuthal scattering from elliptical hair fibers” (</a:t>
            </a:r>
            <a:r>
              <a:rPr lang="ja-JP" altLang="en-US" sz="2000" dirty="0">
                <a:latin typeface="Dubai Light" panose="020B0303030403030204" pitchFamily="34" charset="-78"/>
                <a:cs typeface="Dubai Light" panose="020B0303030403030204" pitchFamily="34" charset="-78"/>
              </a:rPr>
              <a:t>断面が楕円</a:t>
            </a:r>
            <a:r>
              <a:rPr lang="en-US" sz="2000" dirty="0">
                <a:latin typeface="Dubai Light" panose="020B0303030403030204" pitchFamily="34" charset="-78"/>
                <a:cs typeface="Dubai Light" panose="020B0303030403030204" pitchFamily="34" charset="-78"/>
              </a:rPr>
              <a:t>)</a:t>
            </a:r>
            <a:endParaRPr lang="en-US" altLang="ja-JP" sz="2000" dirty="0">
              <a:latin typeface="Dubai Light" panose="020B0303030403030204" pitchFamily="34" charset="-78"/>
              <a:cs typeface="Dubai Light" panose="020B0303030403030204" pitchFamily="34" charset="-78"/>
            </a:endParaRPr>
          </a:p>
          <a:p>
            <a:pPr lvl="1"/>
            <a:r>
              <a:rPr lang="en-US" altLang="ja-JP" sz="2000" dirty="0">
                <a:latin typeface="Dubai Light" panose="020B0303030403030204" pitchFamily="34" charset="-78"/>
                <a:cs typeface="Dubai Light" panose="020B0303030403030204" pitchFamily="34" charset="-78"/>
              </a:rPr>
              <a:t>Yan et al., “Physically-Accurate Fur Reflectance: Modeling, Measurement and Rendering” (2</a:t>
            </a:r>
            <a:r>
              <a:rPr lang="ja-JP" altLang="en-US" sz="2000" dirty="0">
                <a:latin typeface="Dubai Light" panose="020B0303030403030204" pitchFamily="34" charset="-78"/>
                <a:cs typeface="Dubai Light" panose="020B0303030403030204" pitchFamily="34" charset="-78"/>
              </a:rPr>
              <a:t>重</a:t>
            </a:r>
            <a:r>
              <a:rPr lang="en-US" altLang="ja-JP" sz="2000" dirty="0">
                <a:latin typeface="Dubai Light" panose="020B0303030403030204" pitchFamily="34" charset="-78"/>
                <a:cs typeface="Dubai Light" panose="020B0303030403030204" pitchFamily="34" charset="-78"/>
              </a:rPr>
              <a:t>)</a:t>
            </a:r>
          </a:p>
          <a:p>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p:txBody>
      </p:sp>
      <p:pic>
        <p:nvPicPr>
          <p:cNvPr id="5" name="図 4">
            <a:extLst>
              <a:ext uri="{FF2B5EF4-FFF2-40B4-BE49-F238E27FC236}">
                <a16:creationId xmlns:a16="http://schemas.microsoft.com/office/drawing/2014/main" id="{5531144D-3B45-464B-8337-935FAC3E473B}"/>
              </a:ext>
            </a:extLst>
          </p:cNvPr>
          <p:cNvPicPr>
            <a:picLocks noChangeAspect="1"/>
          </p:cNvPicPr>
          <p:nvPr/>
        </p:nvPicPr>
        <p:blipFill>
          <a:blip r:embed="rId3"/>
          <a:stretch>
            <a:fillRect/>
          </a:stretch>
        </p:blipFill>
        <p:spPr>
          <a:xfrm>
            <a:off x="6096000" y="3521222"/>
            <a:ext cx="3460744" cy="3336778"/>
          </a:xfrm>
          <a:prstGeom prst="rect">
            <a:avLst/>
          </a:prstGeom>
        </p:spPr>
      </p:pic>
      <p:pic>
        <p:nvPicPr>
          <p:cNvPr id="3074" name="Picture 2" descr="An Energy-Conserving Hair Reflectance Model">
            <a:extLst>
              <a:ext uri="{FF2B5EF4-FFF2-40B4-BE49-F238E27FC236}">
                <a16:creationId xmlns:a16="http://schemas.microsoft.com/office/drawing/2014/main" id="{CA5FB0E3-4AD9-471B-89FC-AC0399E2A1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5028" y="3521222"/>
            <a:ext cx="4170972" cy="3336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85912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a:extLst>
              <a:ext uri="{FF2B5EF4-FFF2-40B4-BE49-F238E27FC236}">
                <a16:creationId xmlns:a16="http://schemas.microsoft.com/office/drawing/2014/main" id="{3F2AE9E9-AFF2-47EB-9FB1-E435048DDCDB}"/>
              </a:ext>
            </a:extLst>
          </p:cNvPr>
          <p:cNvPicPr>
            <a:picLocks noChangeAspect="1"/>
          </p:cNvPicPr>
          <p:nvPr/>
        </p:nvPicPr>
        <p:blipFill>
          <a:blip r:embed="rId3"/>
          <a:stretch>
            <a:fillRect/>
          </a:stretch>
        </p:blipFill>
        <p:spPr>
          <a:xfrm>
            <a:off x="0" y="381000"/>
            <a:ext cx="6096000" cy="6096000"/>
          </a:xfrm>
          <a:prstGeom prst="rect">
            <a:avLst/>
          </a:prstGeom>
        </p:spPr>
      </p:pic>
      <p:pic>
        <p:nvPicPr>
          <p:cNvPr id="14" name="図 13">
            <a:extLst>
              <a:ext uri="{FF2B5EF4-FFF2-40B4-BE49-F238E27FC236}">
                <a16:creationId xmlns:a16="http://schemas.microsoft.com/office/drawing/2014/main" id="{08BEF65D-BA82-4187-9159-410D7DE9B5A6}"/>
              </a:ext>
            </a:extLst>
          </p:cNvPr>
          <p:cNvPicPr>
            <a:picLocks noChangeAspect="1"/>
          </p:cNvPicPr>
          <p:nvPr/>
        </p:nvPicPr>
        <p:blipFill>
          <a:blip r:embed="rId4"/>
          <a:stretch>
            <a:fillRect/>
          </a:stretch>
        </p:blipFill>
        <p:spPr>
          <a:xfrm>
            <a:off x="6096000" y="381000"/>
            <a:ext cx="6096000" cy="6096000"/>
          </a:xfrm>
          <a:prstGeom prst="rect">
            <a:avLst/>
          </a:prstGeom>
        </p:spPr>
      </p:pic>
      <p:sp>
        <p:nvSpPr>
          <p:cNvPr id="4" name="テキスト ボックス 3">
            <a:extLst>
              <a:ext uri="{FF2B5EF4-FFF2-40B4-BE49-F238E27FC236}">
                <a16:creationId xmlns:a16="http://schemas.microsoft.com/office/drawing/2014/main" id="{921D8815-260B-4E83-B919-ACB010216E8D}"/>
              </a:ext>
            </a:extLst>
          </p:cNvPr>
          <p:cNvSpPr txBox="1"/>
          <p:nvPr/>
        </p:nvSpPr>
        <p:spPr>
          <a:xfrm>
            <a:off x="1980122" y="5977071"/>
            <a:ext cx="2135756" cy="461665"/>
          </a:xfrm>
          <a:prstGeom prst="rect">
            <a:avLst/>
          </a:prstGeom>
          <a:noFill/>
        </p:spPr>
        <p:txBody>
          <a:bodyPr wrap="square">
            <a:spAutoFit/>
          </a:bodyPr>
          <a:lstStyle/>
          <a:p>
            <a:pPr algn="ctr"/>
            <a:r>
              <a:rPr lang="ja-JP" altLang="en-US" sz="2400" dirty="0"/>
              <a:t>間違った結果</a:t>
            </a:r>
            <a:endParaRPr lang="en-US" sz="2400" dirty="0"/>
          </a:p>
        </p:txBody>
      </p:sp>
      <p:sp>
        <p:nvSpPr>
          <p:cNvPr id="5" name="テキスト ボックス 4">
            <a:extLst>
              <a:ext uri="{FF2B5EF4-FFF2-40B4-BE49-F238E27FC236}">
                <a16:creationId xmlns:a16="http://schemas.microsoft.com/office/drawing/2014/main" id="{036EAE97-BB4F-4366-A0C8-A6A04BE4D118}"/>
              </a:ext>
            </a:extLst>
          </p:cNvPr>
          <p:cNvSpPr txBox="1"/>
          <p:nvPr/>
        </p:nvSpPr>
        <p:spPr>
          <a:xfrm>
            <a:off x="8098981" y="5977070"/>
            <a:ext cx="2090038" cy="461665"/>
          </a:xfrm>
          <a:prstGeom prst="rect">
            <a:avLst/>
          </a:prstGeom>
          <a:noFill/>
        </p:spPr>
        <p:txBody>
          <a:bodyPr wrap="square">
            <a:spAutoFit/>
          </a:bodyPr>
          <a:lstStyle/>
          <a:p>
            <a:pPr algn="ctr"/>
            <a:r>
              <a:rPr lang="ja-JP" altLang="en-US" sz="2400" dirty="0"/>
              <a:t>正しい結果</a:t>
            </a:r>
            <a:endParaRPr lang="en-US" sz="2400" dirty="0"/>
          </a:p>
        </p:txBody>
      </p:sp>
    </p:spTree>
    <p:extLst>
      <p:ext uri="{BB962C8B-B14F-4D97-AF65-F5344CB8AC3E}">
        <p14:creationId xmlns:p14="http://schemas.microsoft.com/office/powerpoint/2010/main" val="3744004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F56242-34D1-4902-8B24-E7E3A10D2293}"/>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(BCSDF)</a:t>
            </a:r>
            <a:endParaRPr lang="en-US" dirty="0"/>
          </a:p>
        </p:txBody>
      </p:sp>
      <p:sp>
        <p:nvSpPr>
          <p:cNvPr id="3" name="コンテンツ プレースホルダー 2">
            <a:extLst>
              <a:ext uri="{FF2B5EF4-FFF2-40B4-BE49-F238E27FC236}">
                <a16:creationId xmlns:a16="http://schemas.microsoft.com/office/drawing/2014/main" id="{0E0EDF45-5CB1-4F3C-85E5-726C29FEB798}"/>
              </a:ext>
            </a:extLst>
          </p:cNvPr>
          <p:cNvSpPr>
            <a:spLocks noGrp="1"/>
          </p:cNvSpPr>
          <p:nvPr>
            <p:ph idx="1"/>
          </p:nvPr>
        </p:nvSpPr>
        <p:spPr/>
        <p:txBody>
          <a:bodyPr/>
          <a:lstStyle/>
          <a:p>
            <a:r>
              <a:rPr lang="ja-JP" altLang="en-US" dirty="0"/>
              <a:t>繊維の断面は単純な楕円ではなく、</a:t>
            </a:r>
            <a:r>
              <a:rPr lang="ja-JP" altLang="en-US" dirty="0">
                <a:latin typeface="Dubai Light" panose="020B0303030403030204" pitchFamily="34" charset="-78"/>
                <a:cs typeface="Dubai Light" panose="020B0303030403030204" pitchFamily="34" charset="-78"/>
              </a:rPr>
              <a:t>光の散乱は非常に複雑</a:t>
            </a:r>
            <a:endParaRPr lang="en-US" altLang="ja-JP" dirty="0"/>
          </a:p>
          <a:p>
            <a:pPr lvl="1"/>
            <a:r>
              <a:rPr lang="en-US" dirty="0" err="1">
                <a:latin typeface="Dubai Light" panose="020B0303030403030204" pitchFamily="34" charset="-78"/>
                <a:cs typeface="Dubai Light" panose="020B0303030403030204" pitchFamily="34" charset="-78"/>
              </a:rPr>
              <a:t>Aliaga</a:t>
            </a:r>
            <a:r>
              <a:rPr lang="en-US" dirty="0">
                <a:latin typeface="Dubai Light" panose="020B0303030403030204" pitchFamily="34" charset="-78"/>
                <a:cs typeface="Dubai Light" panose="020B0303030403030204" pitchFamily="34" charset="-78"/>
              </a:rPr>
              <a:t> et al., “An Appearance Model for Textile Fibers”</a:t>
            </a:r>
            <a:endParaRPr lang="en-US" altLang="ja-JP" dirty="0"/>
          </a:p>
        </p:txBody>
      </p:sp>
      <p:pic>
        <p:nvPicPr>
          <p:cNvPr id="7" name="図 6">
            <a:extLst>
              <a:ext uri="{FF2B5EF4-FFF2-40B4-BE49-F238E27FC236}">
                <a16:creationId xmlns:a16="http://schemas.microsoft.com/office/drawing/2014/main" id="{4470E45B-61AF-4414-AB26-4B3324391CC4}"/>
              </a:ext>
            </a:extLst>
          </p:cNvPr>
          <p:cNvPicPr>
            <a:picLocks noChangeAspect="1"/>
          </p:cNvPicPr>
          <p:nvPr/>
        </p:nvPicPr>
        <p:blipFill>
          <a:blip r:embed="rId3"/>
          <a:stretch>
            <a:fillRect/>
          </a:stretch>
        </p:blipFill>
        <p:spPr>
          <a:xfrm>
            <a:off x="2279834" y="2729753"/>
            <a:ext cx="7632331" cy="4128247"/>
          </a:xfrm>
          <a:prstGeom prst="rect">
            <a:avLst/>
          </a:prstGeom>
        </p:spPr>
      </p:pic>
      <p:pic>
        <p:nvPicPr>
          <p:cNvPr id="5" name="図 4">
            <a:extLst>
              <a:ext uri="{FF2B5EF4-FFF2-40B4-BE49-F238E27FC236}">
                <a16:creationId xmlns:a16="http://schemas.microsoft.com/office/drawing/2014/main" id="{D8AA7706-48E0-4373-BA32-CA863A62706C}"/>
              </a:ext>
            </a:extLst>
          </p:cNvPr>
          <p:cNvPicPr>
            <a:picLocks noChangeAspect="1"/>
          </p:cNvPicPr>
          <p:nvPr/>
        </p:nvPicPr>
        <p:blipFill>
          <a:blip r:embed="rId4"/>
          <a:stretch>
            <a:fillRect/>
          </a:stretch>
        </p:blipFill>
        <p:spPr>
          <a:xfrm>
            <a:off x="6992937" y="80963"/>
            <a:ext cx="5114925" cy="1609725"/>
          </a:xfrm>
          <a:prstGeom prst="rect">
            <a:avLst/>
          </a:prstGeom>
        </p:spPr>
      </p:pic>
    </p:spTree>
    <p:extLst>
      <p:ext uri="{BB962C8B-B14F-4D97-AF65-F5344CB8AC3E}">
        <p14:creationId xmlns:p14="http://schemas.microsoft.com/office/powerpoint/2010/main" val="928252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(BCSDF)</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構造色</a:t>
            </a:r>
            <a:endParaRPr lang="en-US" altLang="ja-JP" dirty="0">
              <a:latin typeface="Dubai Light" panose="020B0303030403030204" pitchFamily="34" charset="-78"/>
              <a:cs typeface="Dubai Light" panose="020B0303030403030204" pitchFamily="34" charset="-78"/>
            </a:endParaRPr>
          </a:p>
          <a:p>
            <a:pPr lvl="1"/>
            <a:r>
              <a:rPr lang="en-US" altLang="ja-JP" dirty="0">
                <a:latin typeface="Dubai Light" panose="020B0303030403030204" pitchFamily="34" charset="-78"/>
                <a:cs typeface="Dubai Light" panose="020B0303030403030204" pitchFamily="34" charset="-78"/>
              </a:rPr>
              <a:t>Xia et al., “A Wave Optics Based Fiber Scattering Model”</a:t>
            </a:r>
          </a:p>
          <a:p>
            <a:endParaRPr lang="en-US" altLang="ja-JP" dirty="0">
              <a:latin typeface="Dubai Light" panose="020B0303030403030204" pitchFamily="34" charset="-78"/>
              <a:cs typeface="Dubai Light" panose="020B0303030403030204" pitchFamily="34" charset="-78"/>
            </a:endParaRPr>
          </a:p>
          <a:p>
            <a:endParaRPr lang="en-US" altLang="ja-JP" dirty="0">
              <a:latin typeface="Dubai Light" panose="020B0303030403030204" pitchFamily="34" charset="-78"/>
              <a:cs typeface="Dubai Light" panose="020B0303030403030204" pitchFamily="34" charset="-78"/>
            </a:endParaRPr>
          </a:p>
        </p:txBody>
      </p:sp>
      <p:pic>
        <p:nvPicPr>
          <p:cNvPr id="3076" name="Picture 4" descr="spiderweb_combined">
            <a:extLst>
              <a:ext uri="{FF2B5EF4-FFF2-40B4-BE49-F238E27FC236}">
                <a16:creationId xmlns:a16="http://schemas.microsoft.com/office/drawing/2014/main" id="{37CF7524-182E-423C-87E5-214E1DB77C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146425"/>
            <a:ext cx="12192000" cy="3711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3911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内容</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カバーしないもの</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一般的なクロス・シミュレーション</a:t>
            </a:r>
            <a:endParaRPr lang="en-US" altLang="ja-JP" dirty="0">
              <a:latin typeface="Dubai Light" panose="020B0303030403030204" pitchFamily="34" charset="-78"/>
              <a:cs typeface="Dubai Light" panose="020B0303030403030204" pitchFamily="34" charset="-78"/>
            </a:endParaRPr>
          </a:p>
          <a:p>
            <a:pPr lvl="1"/>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14381582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より高度なもの</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引っ張り具合、織りや編みといった形状で見え方が変化</a:t>
            </a:r>
            <a:endParaRPr lang="en-US" altLang="ja-JP" dirty="0">
              <a:latin typeface="Dubai Light" panose="020B0303030403030204" pitchFamily="34" charset="-78"/>
              <a:cs typeface="Dubai Light" panose="020B0303030403030204" pitchFamily="34" charset="-78"/>
            </a:endParaRPr>
          </a:p>
          <a:p>
            <a:pPr lvl="1"/>
            <a:r>
              <a:rPr lang="en-US" dirty="0" err="1">
                <a:latin typeface="Dubai Light" panose="020B0303030403030204" pitchFamily="34" charset="-78"/>
                <a:cs typeface="Dubai Light" panose="020B0303030403030204" pitchFamily="34" charset="-78"/>
              </a:rPr>
              <a:t>Montazeri</a:t>
            </a:r>
            <a:r>
              <a:rPr lang="en-US" dirty="0">
                <a:latin typeface="Dubai Light" panose="020B0303030403030204" pitchFamily="34" charset="-78"/>
                <a:cs typeface="Dubai Light" panose="020B0303030403030204" pitchFamily="34" charset="-78"/>
              </a:rPr>
              <a:t> et al., “Mechanics-Aware Modeling of Cloth Appearance”</a:t>
            </a:r>
          </a:p>
          <a:p>
            <a:pPr marL="0" indent="0">
              <a:buNone/>
            </a:pPr>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6" name="オンライン メディア 5" title="Mechanics-Aware Modeling of Cloth Appearance">
            <a:hlinkClick r:id="" action="ppaction://media"/>
            <a:extLst>
              <a:ext uri="{FF2B5EF4-FFF2-40B4-BE49-F238E27FC236}">
                <a16:creationId xmlns:a16="http://schemas.microsoft.com/office/drawing/2014/main" id="{2C5D3B89-B17A-4751-8E2B-6B7B4BE17F49}"/>
              </a:ext>
            </a:extLst>
          </p:cNvPr>
          <p:cNvPicPr>
            <a:picLocks noRot="1" noChangeAspect="1"/>
          </p:cNvPicPr>
          <p:nvPr>
            <a:videoFile r:link="rId1"/>
          </p:nvPr>
        </p:nvPicPr>
        <p:blipFill>
          <a:blip r:embed="rId4"/>
          <a:stretch>
            <a:fillRect/>
          </a:stretch>
        </p:blipFill>
        <p:spPr>
          <a:xfrm>
            <a:off x="2408517" y="2709582"/>
            <a:ext cx="7374965" cy="4148418"/>
          </a:xfrm>
          <a:prstGeom prst="rect">
            <a:avLst/>
          </a:prstGeom>
        </p:spPr>
      </p:pic>
    </p:spTree>
    <p:extLst>
      <p:ext uri="{BB962C8B-B14F-4D97-AF65-F5344CB8AC3E}">
        <p14:creationId xmlns:p14="http://schemas.microsoft.com/office/powerpoint/2010/main" val="106666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質感 </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より高度なもの</a:t>
            </a:r>
            <a:r>
              <a:rPr lang="en-US" altLang="ja-JP" dirty="0">
                <a:latin typeface="Dubai Light" panose="020B0303030403030204" pitchFamily="34" charset="-78"/>
                <a:cs typeface="Dubai Light" panose="020B0303030403030204" pitchFamily="34" charset="-78"/>
              </a:rPr>
              <a:t>)</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これまで上げたものでも不十分</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染料</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スポーツウェアで見られる蛍光塗料</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ブリーチ</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仕上げの加工</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熱</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洗い</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サンディング</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樹脂コーティング</a:t>
            </a:r>
            <a:endParaRPr lang="en-US" altLang="ja-JP" dirty="0">
              <a:latin typeface="Dubai Light" panose="020B0303030403030204" pitchFamily="34" charset="-78"/>
              <a:cs typeface="Dubai Light" panose="020B0303030403030204" pitchFamily="34" charset="-78"/>
            </a:endParaRPr>
          </a:p>
          <a:p>
            <a:pPr lvl="2"/>
            <a:r>
              <a:rPr lang="ja-JP" altLang="en-US" dirty="0">
                <a:latin typeface="Dubai Light" panose="020B0303030403030204" pitchFamily="34" charset="-78"/>
                <a:cs typeface="Dubai Light" panose="020B0303030403030204" pitchFamily="34" charset="-78"/>
              </a:rPr>
              <a:t>撥水加工</a:t>
            </a:r>
            <a:endParaRPr lang="en-US" altLang="ja-JP" dirty="0">
              <a:latin typeface="Dubai Light" panose="020B0303030403030204" pitchFamily="34" charset="-78"/>
              <a:cs typeface="Dubai Light" panose="020B0303030403030204" pitchFamily="34" charset="-78"/>
            </a:endParaRPr>
          </a:p>
          <a:p>
            <a:pPr marL="914400" lvl="2" indent="0">
              <a:buNone/>
            </a:pPr>
            <a:r>
              <a:rPr lang="ja-JP" altLang="en-US" dirty="0">
                <a:latin typeface="Dubai Light" panose="020B0303030403030204" pitchFamily="34" charset="-78"/>
                <a:cs typeface="Dubai Light" panose="020B0303030403030204" pitchFamily="34" charset="-78"/>
              </a:rPr>
              <a:t>などなど</a:t>
            </a:r>
            <a:endParaRPr lang="en-US" altLang="ja-JP" dirty="0">
              <a:latin typeface="Dubai Light" panose="020B0303030403030204" pitchFamily="34" charset="-78"/>
              <a:cs typeface="Dubai Light" panose="020B0303030403030204" pitchFamily="34" charset="-78"/>
            </a:endParaRPr>
          </a:p>
          <a:p>
            <a:pPr lvl="2"/>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7910285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画像からの復元</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type="body" idx="1"/>
          </p:nvPr>
        </p:nvSpPr>
        <p:spPr/>
        <p:txBody>
          <a:bodyPr/>
          <a:lstStyle/>
          <a:p>
            <a:endParaRPr lang="en-US"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28488859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画像からの復元</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en-US" altLang="ja-JP" dirty="0">
                <a:latin typeface="Dubai Light" panose="020B0303030403030204" pitchFamily="34" charset="-78"/>
                <a:cs typeface="Dubai Light" panose="020B0303030403030204" pitchFamily="34" charset="-78"/>
              </a:rPr>
              <a:t>CT</a:t>
            </a:r>
            <a:r>
              <a:rPr lang="ja-JP" altLang="en-US" dirty="0">
                <a:latin typeface="Dubai Light" panose="020B0303030403030204" pitchFamily="34" charset="-78"/>
                <a:cs typeface="Dubai Light" panose="020B0303030403030204" pitchFamily="34" charset="-78"/>
              </a:rPr>
              <a:t>からの復元</a:t>
            </a:r>
            <a:endParaRPr lang="en-US" dirty="0">
              <a:latin typeface="Dubai Light" panose="020B0303030403030204" pitchFamily="34" charset="-78"/>
              <a:cs typeface="Dubai Light" panose="020B0303030403030204" pitchFamily="34" charset="-78"/>
            </a:endParaRPr>
          </a:p>
          <a:p>
            <a:pPr lvl="1"/>
            <a:r>
              <a:rPr lang="en-US" sz="2000" dirty="0">
                <a:latin typeface="Dubai Light" panose="020B0303030403030204" pitchFamily="34" charset="-78"/>
                <a:cs typeface="Dubai Light" panose="020B0303030403030204" pitchFamily="34" charset="-78"/>
              </a:rPr>
              <a:t>Zhao et al., “Building Volumetric Appearance Models of Fabric using Micro CT Imaging”</a:t>
            </a:r>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7" name="図 6">
            <a:extLst>
              <a:ext uri="{FF2B5EF4-FFF2-40B4-BE49-F238E27FC236}">
                <a16:creationId xmlns:a16="http://schemas.microsoft.com/office/drawing/2014/main" id="{AAFCB38E-8AF8-4FA6-B871-31DD6735E8FE}"/>
              </a:ext>
            </a:extLst>
          </p:cNvPr>
          <p:cNvPicPr>
            <a:picLocks noChangeAspect="1"/>
          </p:cNvPicPr>
          <p:nvPr/>
        </p:nvPicPr>
        <p:blipFill>
          <a:blip r:embed="rId3"/>
          <a:stretch>
            <a:fillRect/>
          </a:stretch>
        </p:blipFill>
        <p:spPr>
          <a:xfrm>
            <a:off x="0" y="3336086"/>
            <a:ext cx="12192000" cy="2525615"/>
          </a:xfrm>
          <a:prstGeom prst="rect">
            <a:avLst/>
          </a:prstGeom>
        </p:spPr>
      </p:pic>
    </p:spTree>
    <p:extLst>
      <p:ext uri="{BB962C8B-B14F-4D97-AF65-F5344CB8AC3E}">
        <p14:creationId xmlns:p14="http://schemas.microsoft.com/office/powerpoint/2010/main" val="42374090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画像からの復元</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en-US" altLang="ja-JP" dirty="0">
                <a:latin typeface="Dubai Light" panose="020B0303030403030204" pitchFamily="34" charset="-78"/>
                <a:cs typeface="Dubai Light" panose="020B0303030403030204" pitchFamily="34" charset="-78"/>
              </a:rPr>
              <a:t>CT</a:t>
            </a:r>
            <a:r>
              <a:rPr lang="ja-JP" altLang="en-US" dirty="0">
                <a:latin typeface="Dubai Light" panose="020B0303030403030204" pitchFamily="34" charset="-78"/>
                <a:cs typeface="Dubai Light" panose="020B0303030403030204" pitchFamily="34" charset="-78"/>
              </a:rPr>
              <a:t>からの復元</a:t>
            </a:r>
            <a:endParaRPr lang="en-US"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“Fitting Procedural Yarn Models for Realistic Cloth Rendering”</a:t>
            </a:r>
          </a:p>
          <a:p>
            <a:endParaRPr lang="en-US" dirty="0">
              <a:latin typeface="Dubai Light" panose="020B0303030403030204" pitchFamily="34" charset="-78"/>
              <a:cs typeface="Dubai Light" panose="020B0303030403030204" pitchFamily="34" charset="-78"/>
            </a:endParaRPr>
          </a:p>
        </p:txBody>
      </p:sp>
      <p:pic>
        <p:nvPicPr>
          <p:cNvPr id="6" name="図 5">
            <a:extLst>
              <a:ext uri="{FF2B5EF4-FFF2-40B4-BE49-F238E27FC236}">
                <a16:creationId xmlns:a16="http://schemas.microsoft.com/office/drawing/2014/main" id="{59048654-F40B-4161-BA39-058EB8521075}"/>
              </a:ext>
            </a:extLst>
          </p:cNvPr>
          <p:cNvPicPr>
            <a:picLocks noChangeAspect="1"/>
          </p:cNvPicPr>
          <p:nvPr/>
        </p:nvPicPr>
        <p:blipFill>
          <a:blip r:embed="rId3"/>
          <a:stretch>
            <a:fillRect/>
          </a:stretch>
        </p:blipFill>
        <p:spPr>
          <a:xfrm>
            <a:off x="2603543" y="2735973"/>
            <a:ext cx="6984914" cy="4122027"/>
          </a:xfrm>
          <a:prstGeom prst="rect">
            <a:avLst/>
          </a:prstGeom>
        </p:spPr>
      </p:pic>
    </p:spTree>
    <p:extLst>
      <p:ext uri="{BB962C8B-B14F-4D97-AF65-F5344CB8AC3E}">
        <p14:creationId xmlns:p14="http://schemas.microsoft.com/office/powerpoint/2010/main" val="31694656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画像からの復元</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単一画像からの復元</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a:t>
            </a:r>
            <a:r>
              <a:rPr lang="en-US" altLang="ja-JP" dirty="0">
                <a:latin typeface="Dubai Light" panose="020B0303030403030204" pitchFamily="34" charset="-78"/>
                <a:cs typeface="Dubai Light" panose="020B0303030403030204" pitchFamily="34" charset="-78"/>
              </a:rPr>
              <a:t>depth</a:t>
            </a:r>
            <a:r>
              <a:rPr lang="ja-JP" altLang="en-US" dirty="0">
                <a:latin typeface="Dubai Light" panose="020B0303030403030204" pitchFamily="34" charset="-78"/>
                <a:cs typeface="Dubai Light" panose="020B0303030403030204" pitchFamily="34" charset="-78"/>
              </a:rPr>
              <a:t>、</a:t>
            </a:r>
            <a:r>
              <a:rPr lang="en-US" altLang="ja-JP" dirty="0">
                <a:latin typeface="Dubai Light" panose="020B0303030403030204" pitchFamily="34" charset="-78"/>
                <a:cs typeface="Dubai Light" panose="020B0303030403030204" pitchFamily="34" charset="-78"/>
              </a:rPr>
              <a:t>albedo)</a:t>
            </a:r>
          </a:p>
          <a:p>
            <a:pPr lvl="1"/>
            <a:r>
              <a:rPr lang="en-US" dirty="0">
                <a:latin typeface="Dubai Light" panose="020B0303030403030204" pitchFamily="34" charset="-78"/>
                <a:cs typeface="Dubai Light" panose="020B0303030403030204" pitchFamily="34" charset="-78"/>
              </a:rPr>
              <a:t>Woven Fabric Model Creation from a Single Image </a:t>
            </a: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8" name="図 7">
            <a:extLst>
              <a:ext uri="{FF2B5EF4-FFF2-40B4-BE49-F238E27FC236}">
                <a16:creationId xmlns:a16="http://schemas.microsoft.com/office/drawing/2014/main" id="{780E81F3-AEB6-45F5-8F4B-6B1243E3C857}"/>
              </a:ext>
            </a:extLst>
          </p:cNvPr>
          <p:cNvPicPr>
            <a:picLocks noChangeAspect="1"/>
          </p:cNvPicPr>
          <p:nvPr/>
        </p:nvPicPr>
        <p:blipFill>
          <a:blip r:embed="rId3"/>
          <a:stretch>
            <a:fillRect/>
          </a:stretch>
        </p:blipFill>
        <p:spPr>
          <a:xfrm>
            <a:off x="2513618" y="2675965"/>
            <a:ext cx="7164764" cy="4182035"/>
          </a:xfrm>
          <a:prstGeom prst="rect">
            <a:avLst/>
          </a:prstGeom>
        </p:spPr>
      </p:pic>
    </p:spTree>
    <p:extLst>
      <p:ext uri="{BB962C8B-B14F-4D97-AF65-F5344CB8AC3E}">
        <p14:creationId xmlns:p14="http://schemas.microsoft.com/office/powerpoint/2010/main" val="3228150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画像からの復元</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単一画像からの復元</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織り</a:t>
            </a:r>
            <a:r>
              <a:rPr lang="en-US" altLang="ja-JP" dirty="0">
                <a:latin typeface="Dubai Light" panose="020B0303030403030204" pitchFamily="34" charset="-78"/>
                <a:cs typeface="Dubai Light" panose="020B0303030403030204" pitchFamily="34" charset="-78"/>
              </a:rPr>
              <a:t>)</a:t>
            </a:r>
            <a:r>
              <a:rPr lang="ja-JP" altLang="en-US" dirty="0">
                <a:latin typeface="Dubai Light" panose="020B0303030403030204" pitchFamily="34" charset="-78"/>
                <a:cs typeface="Dubai Light" panose="020B0303030403030204" pitchFamily="34" charset="-78"/>
              </a:rPr>
              <a:t>、デジカメ＋マクロレンズ</a:t>
            </a:r>
            <a:endParaRPr lang="en-US" altLang="ja-JP" dirty="0">
              <a:latin typeface="Dubai Light" panose="020B0303030403030204" pitchFamily="34" charset="-78"/>
              <a:cs typeface="Dubai Light" panose="020B0303030403030204" pitchFamily="34" charset="-78"/>
            </a:endParaRPr>
          </a:p>
          <a:p>
            <a:pPr lvl="1"/>
            <a:r>
              <a:rPr lang="en-US" dirty="0">
                <a:latin typeface="Dubai Light" panose="020B0303030403030204" pitchFamily="34" charset="-78"/>
                <a:cs typeface="Dubai Light" panose="020B0303030403030204" pitchFamily="34" charset="-78"/>
              </a:rPr>
              <a:t>Modeling yarn-level geometry from a single micro-image</a:t>
            </a:r>
          </a:p>
          <a:p>
            <a:endParaRPr lang="en-US" dirty="0">
              <a:latin typeface="Dubai Light" panose="020B0303030403030204" pitchFamily="34" charset="-78"/>
              <a:cs typeface="Dubai Light" panose="020B0303030403030204" pitchFamily="34" charset="-78"/>
            </a:endParaRPr>
          </a:p>
          <a:p>
            <a:endParaRPr lang="en-US" dirty="0">
              <a:latin typeface="Dubai Light" panose="020B0303030403030204" pitchFamily="34" charset="-78"/>
              <a:cs typeface="Dubai Light" panose="020B0303030403030204" pitchFamily="34" charset="-78"/>
            </a:endParaRPr>
          </a:p>
        </p:txBody>
      </p:sp>
      <p:pic>
        <p:nvPicPr>
          <p:cNvPr id="5" name="図 4">
            <a:extLst>
              <a:ext uri="{FF2B5EF4-FFF2-40B4-BE49-F238E27FC236}">
                <a16:creationId xmlns:a16="http://schemas.microsoft.com/office/drawing/2014/main" id="{58E3FC93-DAB6-49A4-A1FF-6464E9EF0A3D}"/>
              </a:ext>
            </a:extLst>
          </p:cNvPr>
          <p:cNvPicPr>
            <a:picLocks noChangeAspect="1"/>
          </p:cNvPicPr>
          <p:nvPr/>
        </p:nvPicPr>
        <p:blipFill>
          <a:blip r:embed="rId3"/>
          <a:stretch>
            <a:fillRect/>
          </a:stretch>
        </p:blipFill>
        <p:spPr>
          <a:xfrm>
            <a:off x="4828779" y="3183039"/>
            <a:ext cx="7363221" cy="3174597"/>
          </a:xfrm>
          <a:prstGeom prst="rect">
            <a:avLst/>
          </a:prstGeom>
        </p:spPr>
      </p:pic>
      <p:pic>
        <p:nvPicPr>
          <p:cNvPr id="7" name="図 6">
            <a:extLst>
              <a:ext uri="{FF2B5EF4-FFF2-40B4-BE49-F238E27FC236}">
                <a16:creationId xmlns:a16="http://schemas.microsoft.com/office/drawing/2014/main" id="{6D99E7CB-F397-4D1A-8AAE-179C2FDD1592}"/>
              </a:ext>
            </a:extLst>
          </p:cNvPr>
          <p:cNvPicPr>
            <a:picLocks noChangeAspect="1"/>
          </p:cNvPicPr>
          <p:nvPr/>
        </p:nvPicPr>
        <p:blipFill>
          <a:blip r:embed="rId4"/>
          <a:stretch>
            <a:fillRect/>
          </a:stretch>
        </p:blipFill>
        <p:spPr>
          <a:xfrm>
            <a:off x="0" y="2682676"/>
            <a:ext cx="4828779" cy="4175324"/>
          </a:xfrm>
          <a:prstGeom prst="rect">
            <a:avLst/>
          </a:prstGeom>
        </p:spPr>
      </p:pic>
    </p:spTree>
    <p:extLst>
      <p:ext uri="{BB962C8B-B14F-4D97-AF65-F5344CB8AC3E}">
        <p14:creationId xmlns:p14="http://schemas.microsoft.com/office/powerpoint/2010/main" val="2997477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161824-2D71-4258-B190-446DEEC648BD}"/>
              </a:ext>
            </a:extLst>
          </p:cNvPr>
          <p:cNvSpPr>
            <a:spLocks noGrp="1"/>
          </p:cNvSpPr>
          <p:nvPr>
            <p:ph type="title"/>
          </p:nvPr>
        </p:nvSpPr>
        <p:spPr/>
        <p:txBody>
          <a:bodyPr/>
          <a:lstStyle/>
          <a:p>
            <a:r>
              <a:rPr lang="ja-JP" altLang="en-US" dirty="0"/>
              <a:t>さいごに</a:t>
            </a:r>
            <a:endParaRPr lang="en-US" dirty="0"/>
          </a:p>
        </p:txBody>
      </p:sp>
      <p:pic>
        <p:nvPicPr>
          <p:cNvPr id="6152" name="Picture 8" descr="The GitHub Student Developer Pack Can Save You $45,000 - The Mac Observer">
            <a:extLst>
              <a:ext uri="{FF2B5EF4-FFF2-40B4-BE49-F238E27FC236}">
                <a16:creationId xmlns:a16="http://schemas.microsoft.com/office/drawing/2014/main" id="{EDB9C66A-9088-46DC-A8DE-EE373FC60B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5413" y="2630134"/>
            <a:ext cx="1262987" cy="664087"/>
          </a:xfrm>
          <a:prstGeom prst="rect">
            <a:avLst/>
          </a:prstGeom>
          <a:noFill/>
          <a:extLst>
            <a:ext uri="{909E8E84-426E-40DD-AFC4-6F175D3DCCD1}">
              <a14:hiddenFill xmlns:a14="http://schemas.microsoft.com/office/drawing/2010/main">
                <a:solidFill>
                  <a:srgbClr val="FFFFFF"/>
                </a:solidFill>
              </a14:hiddenFill>
            </a:ext>
          </a:extLst>
        </p:spPr>
      </p:pic>
      <p:sp>
        <p:nvSpPr>
          <p:cNvPr id="3" name="コンテンツ プレースホルダー 2">
            <a:extLst>
              <a:ext uri="{FF2B5EF4-FFF2-40B4-BE49-F238E27FC236}">
                <a16:creationId xmlns:a16="http://schemas.microsoft.com/office/drawing/2014/main" id="{A245C708-F2E4-40FA-8CCF-5BE67A6FED51}"/>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今日の資料はこちら</a:t>
            </a:r>
            <a:endParaRPr lang="en-US" altLang="ja-JP" dirty="0">
              <a:latin typeface="Dubai Light" panose="020B0303030403030204" pitchFamily="34" charset="-78"/>
              <a:cs typeface="Dubai Light" panose="020B0303030403030204" pitchFamily="34" charset="-78"/>
            </a:endParaRPr>
          </a:p>
          <a:p>
            <a:pPr marL="0" indent="0">
              <a:buNone/>
            </a:pPr>
            <a:endParaRPr lang="en-US" altLang="ja-JP" dirty="0">
              <a:latin typeface="Dubai Light" panose="020B0303030403030204" pitchFamily="34" charset="-78"/>
              <a:cs typeface="Dubai Light" panose="020B0303030403030204" pitchFamily="34" charset="-78"/>
            </a:endParaRPr>
          </a:p>
          <a:p>
            <a:pPr lvl="1"/>
            <a:r>
              <a:rPr lang="en-US" b="0" i="0" u="sng" dirty="0">
                <a:effectLst/>
                <a:latin typeface="Dubai Light" panose="020B0303030403030204" pitchFamily="34" charset="-78"/>
                <a:cs typeface="Dubai Light" panose="020B0303030403030204" pitchFamily="34" charset="-78"/>
                <a:hlinkClick r:id="rId4">
                  <a:extLst>
                    <a:ext uri="{A12FA001-AC4F-418D-AE19-62706E023703}">
                      <ahyp:hlinkClr xmlns:ahyp="http://schemas.microsoft.com/office/drawing/2018/hyperlinkcolor" val="tx"/>
                    </a:ext>
                  </a:extLst>
                </a:hlinkClick>
              </a:rPr>
              <a:t>shinjiogaki.github.io</a:t>
            </a:r>
            <a:br>
              <a:rPr lang="en-US" b="0" i="0" u="sng" dirty="0">
                <a:effectLst/>
                <a:latin typeface="Dubai Light" panose="020B0303030403030204" pitchFamily="34" charset="-78"/>
                <a:cs typeface="Dubai Light" panose="020B0303030403030204" pitchFamily="34" charset="-78"/>
              </a:rPr>
            </a:br>
            <a:endParaRPr lang="en-US" b="0" i="0" u="sng" dirty="0">
              <a:effectLst/>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17372357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161824-2D71-4258-B190-446DEEC648BD}"/>
              </a:ext>
            </a:extLst>
          </p:cNvPr>
          <p:cNvSpPr>
            <a:spLocks noGrp="1"/>
          </p:cNvSpPr>
          <p:nvPr>
            <p:ph type="title"/>
          </p:nvPr>
        </p:nvSpPr>
        <p:spPr/>
        <p:txBody>
          <a:bodyPr/>
          <a:lstStyle/>
          <a:p>
            <a:r>
              <a:rPr lang="ja-JP" altLang="en-US" dirty="0"/>
              <a:t>さいごに</a:t>
            </a:r>
            <a:endParaRPr lang="en-US" dirty="0"/>
          </a:p>
        </p:txBody>
      </p:sp>
      <p:sp>
        <p:nvSpPr>
          <p:cNvPr id="3" name="コンテンツ プレースホルダー 2">
            <a:extLst>
              <a:ext uri="{FF2B5EF4-FFF2-40B4-BE49-F238E27FC236}">
                <a16:creationId xmlns:a16="http://schemas.microsoft.com/office/drawing/2014/main" id="{A245C708-F2E4-40FA-8CCF-5BE67A6FED51}"/>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レンダラも没個性時代</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みなが同じ論文を読んで実装</a:t>
            </a:r>
            <a:endParaRPr lang="en-US" altLang="ja-JP" dirty="0">
              <a:latin typeface="Dubai Light" panose="020B0303030403030204" pitchFamily="34" charset="-78"/>
              <a:cs typeface="Dubai Light" panose="020B0303030403030204" pitchFamily="34" charset="-78"/>
            </a:endParaRPr>
          </a:p>
          <a:p>
            <a:r>
              <a:rPr lang="ja-JP" altLang="en-US" dirty="0">
                <a:latin typeface="Dubai Light" panose="020B0303030403030204" pitchFamily="34" charset="-78"/>
                <a:cs typeface="Dubai Light" panose="020B0303030403030204" pitchFamily="34" charset="-78"/>
              </a:rPr>
              <a:t>ポートフォリオ</a:t>
            </a:r>
            <a:endParaRPr lang="en-US" altLang="ja-JP" dirty="0">
              <a:latin typeface="Dubai Light" panose="020B0303030403030204" pitchFamily="34" charset="-78"/>
              <a:cs typeface="Dubai Light" panose="020B0303030403030204" pitchFamily="34" charset="-78"/>
            </a:endParaRPr>
          </a:p>
          <a:p>
            <a:pPr lvl="1"/>
            <a:r>
              <a:rPr lang="ja-JP" altLang="en-US" dirty="0">
                <a:latin typeface="Dubai Light" panose="020B0303030403030204" pitchFamily="34" charset="-78"/>
                <a:cs typeface="Dubai Light" panose="020B0303030403030204" pitchFamily="34" charset="-78"/>
              </a:rPr>
              <a:t>論文の選択と組み合わせが個性に</a:t>
            </a:r>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35584924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161824-2D71-4258-B190-446DEEC648BD}"/>
              </a:ext>
            </a:extLst>
          </p:cNvPr>
          <p:cNvSpPr>
            <a:spLocks noGrp="1"/>
          </p:cNvSpPr>
          <p:nvPr>
            <p:ph type="title"/>
          </p:nvPr>
        </p:nvSpPr>
        <p:spPr/>
        <p:txBody>
          <a:bodyPr/>
          <a:lstStyle/>
          <a:p>
            <a:r>
              <a:rPr lang="ja-JP" altLang="en-US" dirty="0"/>
              <a:t>おまけ</a:t>
            </a:r>
            <a:endParaRPr lang="en-US" dirty="0"/>
          </a:p>
        </p:txBody>
      </p:sp>
      <p:pic>
        <p:nvPicPr>
          <p:cNvPr id="5" name="図 4">
            <a:extLst>
              <a:ext uri="{FF2B5EF4-FFF2-40B4-BE49-F238E27FC236}">
                <a16:creationId xmlns:a16="http://schemas.microsoft.com/office/drawing/2014/main" id="{1658588E-7AD0-4AF0-B6F0-CCCCD89FB4F7}"/>
              </a:ext>
            </a:extLst>
          </p:cNvPr>
          <p:cNvPicPr>
            <a:picLocks noChangeAspect="1"/>
          </p:cNvPicPr>
          <p:nvPr/>
        </p:nvPicPr>
        <p:blipFill>
          <a:blip r:embed="rId3"/>
          <a:stretch>
            <a:fillRect/>
          </a:stretch>
        </p:blipFill>
        <p:spPr>
          <a:xfrm>
            <a:off x="3085050" y="2077139"/>
            <a:ext cx="6021899" cy="4083004"/>
          </a:xfrm>
          <a:prstGeom prst="rect">
            <a:avLst/>
          </a:prstGeom>
        </p:spPr>
      </p:pic>
    </p:spTree>
    <p:extLst>
      <p:ext uri="{BB962C8B-B14F-4D97-AF65-F5344CB8AC3E}">
        <p14:creationId xmlns:p14="http://schemas.microsoft.com/office/powerpoint/2010/main" val="1039378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lstStyle/>
          <a:p>
            <a:r>
              <a:rPr lang="ja-JP" altLang="en-US" dirty="0">
                <a:latin typeface="Dubai Light" panose="020B0303030403030204" pitchFamily="34" charset="-78"/>
                <a:cs typeface="Dubai Light" panose="020B0303030403030204" pitchFamily="34" charset="-78"/>
              </a:rPr>
              <a:t>注意事項</a:t>
            </a:r>
            <a:endParaRPr lang="en-US" dirty="0">
              <a:latin typeface="Dubai Light" panose="020B0303030403030204" pitchFamily="34" charset="-78"/>
              <a:cs typeface="Dubai Light" panose="020B0303030403030204" pitchFamily="34" charset="-78"/>
            </a:endParaRPr>
          </a:p>
        </p:txBody>
      </p:sp>
      <p:sp>
        <p:nvSpPr>
          <p:cNvPr id="3" name="テキスト プレースホルダー 2">
            <a:extLst>
              <a:ext uri="{FF2B5EF4-FFF2-40B4-BE49-F238E27FC236}">
                <a16:creationId xmlns:a16="http://schemas.microsoft.com/office/drawing/2014/main" id="{5084C877-28EA-4CBE-82D0-17840F792F00}"/>
              </a:ext>
            </a:extLst>
          </p:cNvPr>
          <p:cNvSpPr>
            <a:spLocks noGrp="1"/>
          </p:cNvSpPr>
          <p:nvPr>
            <p:ph idx="1"/>
          </p:nvPr>
        </p:nvSpPr>
        <p:spPr/>
        <p:txBody>
          <a:bodyPr/>
          <a:lstStyle/>
          <a:p>
            <a:r>
              <a:rPr lang="ja-JP" altLang="en-US" dirty="0">
                <a:latin typeface="Dubai Light" panose="020B0303030403030204" pitchFamily="34" charset="-78"/>
                <a:cs typeface="Dubai Light" panose="020B0303030403030204" pitchFamily="34" charset="-78"/>
              </a:rPr>
              <a:t>図の多くは紹介する論文などから借りてある</a:t>
            </a:r>
            <a:endParaRPr lang="en-US" altLang="ja-JP"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3447444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EB21D-559B-4A7D-BD5F-D34A8CAA52BE}"/>
              </a:ext>
            </a:extLst>
          </p:cNvPr>
          <p:cNvSpPr>
            <a:spLocks noGrp="1"/>
          </p:cNvSpPr>
          <p:nvPr>
            <p:ph type="title"/>
          </p:nvPr>
        </p:nvSpPr>
        <p:spPr/>
        <p:txBody>
          <a:bodyPr>
            <a:normAutofit/>
          </a:bodyPr>
          <a:lstStyle/>
          <a:p>
            <a:r>
              <a:rPr lang="ja-JP" altLang="en-US" sz="4800" dirty="0">
                <a:latin typeface="Dubai Light" panose="020B0303030403030204" pitchFamily="34" charset="-78"/>
                <a:cs typeface="Dubai Light" panose="020B0303030403030204" pitchFamily="34" charset="-78"/>
              </a:rPr>
              <a:t>レイ・トレーシング</a:t>
            </a:r>
            <a:br>
              <a:rPr lang="en-US" altLang="ja-JP" sz="4800" dirty="0">
                <a:latin typeface="Dubai Light" panose="020B0303030403030204" pitchFamily="34" charset="-78"/>
                <a:cs typeface="Dubai Light" panose="020B0303030403030204" pitchFamily="34" charset="-78"/>
              </a:rPr>
            </a:br>
            <a:r>
              <a:rPr lang="ja-JP" altLang="en-US" sz="4800" dirty="0">
                <a:latin typeface="Dubai Light" panose="020B0303030403030204" pitchFamily="34" charset="-78"/>
                <a:cs typeface="Dubai Light" panose="020B0303030403030204" pitchFamily="34" charset="-78"/>
              </a:rPr>
              <a:t>パス・トレーシング</a:t>
            </a:r>
            <a:br>
              <a:rPr lang="en-US" altLang="ja-JP" sz="4800" dirty="0">
                <a:latin typeface="Dubai Light" panose="020B0303030403030204" pitchFamily="34" charset="-78"/>
                <a:cs typeface="Dubai Light" panose="020B0303030403030204" pitchFamily="34" charset="-78"/>
              </a:rPr>
            </a:br>
            <a:r>
              <a:rPr lang="ja-JP" altLang="en-US" sz="4800" dirty="0">
                <a:latin typeface="Dubai Light" panose="020B0303030403030204" pitchFamily="34" charset="-78"/>
                <a:cs typeface="Dubai Light" panose="020B0303030403030204" pitchFamily="34" charset="-78"/>
              </a:rPr>
              <a:t>を使った可視化</a:t>
            </a:r>
            <a:endParaRPr lang="en-US" sz="4800" dirty="0">
              <a:latin typeface="Dubai Light" panose="020B0303030403030204" pitchFamily="34" charset="-78"/>
              <a:cs typeface="Dubai Light" panose="020B0303030403030204" pitchFamily="34" charset="-78"/>
            </a:endParaRPr>
          </a:p>
        </p:txBody>
      </p:sp>
    </p:spTree>
    <p:extLst>
      <p:ext uri="{BB962C8B-B14F-4D97-AF65-F5344CB8AC3E}">
        <p14:creationId xmlns:p14="http://schemas.microsoft.com/office/powerpoint/2010/main" val="175057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2E99F062-F6FB-435D-9E86-E6A3EED0B676}"/>
              </a:ext>
            </a:extLst>
          </p:cNvPr>
          <p:cNvPicPr>
            <a:picLocks noChangeAspect="1"/>
          </p:cNvPicPr>
          <p:nvPr/>
        </p:nvPicPr>
        <p:blipFill>
          <a:blip r:embed="rId3"/>
          <a:stretch>
            <a:fillRect/>
          </a:stretch>
        </p:blipFill>
        <p:spPr>
          <a:xfrm>
            <a:off x="2309812" y="809625"/>
            <a:ext cx="7572375" cy="5238750"/>
          </a:xfrm>
          <a:prstGeom prst="rect">
            <a:avLst/>
          </a:prstGeom>
        </p:spPr>
      </p:pic>
    </p:spTree>
    <p:extLst>
      <p:ext uri="{BB962C8B-B14F-4D97-AF65-F5344CB8AC3E}">
        <p14:creationId xmlns:p14="http://schemas.microsoft.com/office/powerpoint/2010/main" val="3217438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610124D-6766-480A-97FB-653D14DFCF18}"/>
              </a:ext>
            </a:extLst>
          </p:cNvPr>
          <p:cNvPicPr>
            <a:picLocks noChangeAspect="1"/>
          </p:cNvPicPr>
          <p:nvPr/>
        </p:nvPicPr>
        <p:blipFill>
          <a:blip r:embed="rId3"/>
          <a:stretch>
            <a:fillRect/>
          </a:stretch>
        </p:blipFill>
        <p:spPr>
          <a:xfrm>
            <a:off x="0" y="0"/>
            <a:ext cx="12191999" cy="6858000"/>
          </a:xfrm>
          <a:prstGeom prst="rect">
            <a:avLst/>
          </a:prstGeom>
        </p:spPr>
      </p:pic>
    </p:spTree>
    <p:extLst>
      <p:ext uri="{BB962C8B-B14F-4D97-AF65-F5344CB8AC3E}">
        <p14:creationId xmlns:p14="http://schemas.microsoft.com/office/powerpoint/2010/main" val="4289479528"/>
      </p:ext>
    </p:extLst>
  </p:cSld>
  <p:clrMapOvr>
    <a:masterClrMapping/>
  </p:clrMapOvr>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63500">
          <a:solidFill>
            <a:schemeClr val="tx1"/>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28498</TotalTime>
  <Words>7463</Words>
  <Application>Microsoft Office PowerPoint</Application>
  <PresentationFormat>ワイド画面</PresentationFormat>
  <Paragraphs>487</Paragraphs>
  <Slides>59</Slides>
  <Notes>58</Notes>
  <HiddenSlides>0</HiddenSlides>
  <MMClips>3</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59</vt:i4>
      </vt:variant>
    </vt:vector>
  </HeadingPairs>
  <TitlesOfParts>
    <vt:vector size="65" baseType="lpstr">
      <vt:lpstr>Linux Libertine</vt:lpstr>
      <vt:lpstr>Arial</vt:lpstr>
      <vt:lpstr>Calibri</vt:lpstr>
      <vt:lpstr>Calibri Light</vt:lpstr>
      <vt:lpstr>Dubai Light</vt:lpstr>
      <vt:lpstr>Office Theme</vt:lpstr>
      <vt:lpstr>布の可視化技術</vt:lpstr>
      <vt:lpstr>自己紹介</vt:lpstr>
      <vt:lpstr>内容</vt:lpstr>
      <vt:lpstr>内容</vt:lpstr>
      <vt:lpstr>内容</vt:lpstr>
      <vt:lpstr>注意事項</vt:lpstr>
      <vt:lpstr>レイ・トレーシング パス・トレーシング を使った可視化</vt:lpstr>
      <vt:lpstr>PowerPoint プレゼンテーション</vt:lpstr>
      <vt:lpstr>PowerPoint プレゼンテーション</vt:lpstr>
      <vt:lpstr>PowerPoint プレゼンテーション</vt:lpstr>
      <vt:lpstr>レイ・トレーシング</vt:lpstr>
      <vt:lpstr>交差判定</vt:lpstr>
      <vt:lpstr>交差判定</vt:lpstr>
      <vt:lpstr>交差判定</vt:lpstr>
      <vt:lpstr>交差判定</vt:lpstr>
      <vt:lpstr>交差判定</vt:lpstr>
      <vt:lpstr>パス・トレーシング</vt:lpstr>
      <vt:lpstr>パス・トレーシング</vt:lpstr>
      <vt:lpstr>パス・トレーシング</vt:lpstr>
      <vt:lpstr>パス・トレーシング</vt:lpstr>
      <vt:lpstr>形状</vt:lpstr>
      <vt:lpstr>形状</vt:lpstr>
      <vt:lpstr>形状</vt:lpstr>
      <vt:lpstr>形状</vt:lpstr>
      <vt:lpstr>形状 (繊維・糸)</vt:lpstr>
      <vt:lpstr>形状 (繊維・糸)</vt:lpstr>
      <vt:lpstr>形状(織り・編み)</vt:lpstr>
      <vt:lpstr>形状(織り・編み)</vt:lpstr>
      <vt:lpstr>形状(織り・編み)</vt:lpstr>
      <vt:lpstr>形状(織り・編み)</vt:lpstr>
      <vt:lpstr>形状(織り・編み)</vt:lpstr>
      <vt:lpstr>形状(織り・編み)</vt:lpstr>
      <vt:lpstr>形状(織り・編み)</vt:lpstr>
      <vt:lpstr>形状(織り・編み)</vt:lpstr>
      <vt:lpstr>形状(織り・編み)</vt:lpstr>
      <vt:lpstr>質感</vt:lpstr>
      <vt:lpstr>質感</vt:lpstr>
      <vt:lpstr>質感</vt:lpstr>
      <vt:lpstr>質感</vt:lpstr>
      <vt:lpstr>質感 (BSDF)</vt:lpstr>
      <vt:lpstr>質感 (BSDF)</vt:lpstr>
      <vt:lpstr>質感 (BSDF)</vt:lpstr>
      <vt:lpstr>質感 (BSDF)</vt:lpstr>
      <vt:lpstr>質感 (BSDF)</vt:lpstr>
      <vt:lpstr>質感 (Phase Function)</vt:lpstr>
      <vt:lpstr>質感 (BCSDF)</vt:lpstr>
      <vt:lpstr>PowerPoint プレゼンテーション</vt:lpstr>
      <vt:lpstr>質感 (BCSDF)</vt:lpstr>
      <vt:lpstr>質感 (BCSDF)</vt:lpstr>
      <vt:lpstr>質感 (より高度なもの)</vt:lpstr>
      <vt:lpstr>質感 (より高度なもの)</vt:lpstr>
      <vt:lpstr>画像からの復元</vt:lpstr>
      <vt:lpstr>画像からの復元</vt:lpstr>
      <vt:lpstr>画像からの復元</vt:lpstr>
      <vt:lpstr>画像からの復元</vt:lpstr>
      <vt:lpstr>画像からの復元</vt:lpstr>
      <vt:lpstr>さいごに</vt:lpstr>
      <vt:lpstr>さいごに</vt:lpstr>
      <vt:lpstr>おまけ</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shinji ogaki</dc:creator>
  <cp:lastModifiedBy>ogaki shinji</cp:lastModifiedBy>
  <cp:revision>1004</cp:revision>
  <cp:lastPrinted>2019-08-31T09:52:01Z</cp:lastPrinted>
  <dcterms:created xsi:type="dcterms:W3CDTF">2019-08-31T08:52:44Z</dcterms:created>
  <dcterms:modified xsi:type="dcterms:W3CDTF">2021-01-29T08:12:31Z</dcterms:modified>
</cp:coreProperties>
</file>

<file path=docProps/thumbnail.jpeg>
</file>